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922655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0" y="0"/>
            <a:ext cx="9144000" cy="7029399"/>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ZASTITA LICNIH PODATAK I</a:t>
            </a:r>
            <a:br>
              <a:rPr lang="en-US"/>
            </a:br>
            <a:r>
              <a:rPr lang="en-US"/>
              <a:t>PRIVATNOSTI NA INTERNETU</a:t>
            </a:r>
            <a:endParaRPr/>
          </a:p>
        </p:txBody>
      </p:sp>
      <p:sp>
        <p:nvSpPr>
          <p:cNvPr id="85" name="Google Shape;85;p13"/>
          <p:cNvSpPr txBox="1"/>
          <p:nvPr/>
        </p:nvSpPr>
        <p:spPr>
          <a:xfrm>
            <a:off x="6372200" y="5589240"/>
            <a:ext cx="2160239" cy="82994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i="1" u="none" strike="noStrike" cap="none">
                <a:solidFill>
                  <a:schemeClr val="dk1"/>
                </a:solidFill>
                <a:latin typeface="Calibri"/>
                <a:ea typeface="Calibri"/>
                <a:cs typeface="Calibri"/>
                <a:sym typeface="Calibri"/>
              </a:rPr>
              <a:t>Софија Аничић</a:t>
            </a:r>
            <a:endParaRPr/>
          </a:p>
          <a:p>
            <a:pPr marL="0" marR="0" lvl="0" indent="0" algn="ctr" rtl="0">
              <a:spcBef>
                <a:spcPts val="0"/>
              </a:spcBef>
              <a:spcAft>
                <a:spcPts val="0"/>
              </a:spcAft>
              <a:buNone/>
            </a:pPr>
            <a:r>
              <a:rPr lang="en-US" sz="1600" b="1" i="1" u="none" strike="noStrike" cap="none">
                <a:solidFill>
                  <a:schemeClr val="dk1"/>
                </a:solidFill>
                <a:latin typeface="Calibri"/>
                <a:ea typeface="Calibri"/>
                <a:cs typeface="Calibri"/>
                <a:sym typeface="Calibri"/>
              </a:rPr>
              <a:t>Николина Крстић</a:t>
            </a:r>
            <a:endParaRPr/>
          </a:p>
          <a:p>
            <a:pPr marL="0" marR="0" lvl="0" indent="0" algn="ctr" rtl="0">
              <a:spcBef>
                <a:spcPts val="0"/>
              </a:spcBef>
              <a:spcAft>
                <a:spcPts val="0"/>
              </a:spcAft>
              <a:buNone/>
            </a:pPr>
            <a:r>
              <a:rPr lang="en-US" sz="1600" b="1" i="1" u="none" strike="noStrike" cap="none">
                <a:solidFill>
                  <a:schemeClr val="dk1"/>
                </a:solidFill>
                <a:latin typeface="Calibri"/>
                <a:ea typeface="Calibri"/>
                <a:cs typeface="Calibri"/>
                <a:sym typeface="Calibri"/>
              </a:rPr>
              <a:t>Јована Благојевић</a:t>
            </a:r>
            <a:endParaRPr/>
          </a:p>
        </p:txBody>
      </p:sp>
      <p:pic>
        <p:nvPicPr>
          <p:cNvPr id="86" name="Google Shape;86;p13"/>
          <p:cNvPicPr preferRelativeResize="0"/>
          <p:nvPr/>
        </p:nvPicPr>
        <p:blipFill rotWithShape="1">
          <a:blip r:embed="rId3">
            <a:alphaModFix/>
          </a:blip>
          <a:srcRect/>
          <a:stretch/>
        </p:blipFill>
        <p:spPr>
          <a:xfrm>
            <a:off x="611560" y="548680"/>
            <a:ext cx="7920879" cy="4680520"/>
          </a:xfrm>
          <a:prstGeom prst="rect">
            <a:avLst/>
          </a:prstGeom>
          <a:noFill/>
          <a:ln>
            <a:noFill/>
          </a:ln>
        </p:spPr>
      </p:pic>
      <p:sp>
        <p:nvSpPr>
          <p:cNvPr id="87" name="Google Shape;87;p13"/>
          <p:cNvSpPr txBox="1"/>
          <p:nvPr/>
        </p:nvSpPr>
        <p:spPr>
          <a:xfrm>
            <a:off x="2428860" y="1428736"/>
            <a:ext cx="5000660" cy="28575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0" u="none" strike="noStrike" cap="none">
                <a:solidFill>
                  <a:schemeClr val="lt1"/>
                </a:solidFill>
                <a:latin typeface="Times New Roman"/>
                <a:ea typeface="Times New Roman"/>
                <a:cs typeface="Times New Roman"/>
                <a:sym typeface="Times New Roman"/>
              </a:rPr>
              <a:t>Заштита личних података и приватности на интернету</a:t>
            </a:r>
            <a:endParaRPr sz="4400" b="1">
              <a:solidFill>
                <a:schemeClr val="lt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467544" y="260648"/>
            <a:ext cx="8229600" cy="5184576"/>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2000"/>
              <a:buFont typeface="Times New Roman"/>
              <a:buNone/>
            </a:pPr>
            <a:r>
              <a:rPr lang="en-US" sz="2000">
                <a:latin typeface="Times New Roman"/>
                <a:ea typeface="Times New Roman"/>
                <a:cs typeface="Times New Roman"/>
                <a:sym typeface="Times New Roman"/>
              </a:rPr>
              <a:t>БЕЗБЕДНОСТ НА ИНТЕРНЕТУ НИЈЕ ВАЖНА САМО ЗА НАС ДЕЦУ, ВАЖНА ЈЕ И ЗА ЦЕЛУ НАШУ ПОРОДИЦУ!!!</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#ИНТЕРНЕТ ЈЕ ЈАВНИ ПРОСТОР</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#ПРИВАТНОСТ НА ИНТЕРНЕТУ ЈЕДНАКО ЈЕ ВАЖНА И ВАН ЊЕГА</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#ДЕЛИМО ЛИЧНЕ ПОДАТКЕ САМО СА БЛИСКИМ ОСОБАМА</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#УПОЗНАЈЕМО СЕ СА </a:t>
            </a:r>
            <a:r>
              <a:rPr lang="en-US" sz="2000">
                <a:solidFill>
                  <a:srgbClr val="FF0000"/>
                </a:solidFill>
                <a:latin typeface="Times New Roman"/>
                <a:ea typeface="Times New Roman"/>
                <a:cs typeface="Times New Roman"/>
                <a:sym typeface="Times New Roman"/>
              </a:rPr>
              <a:t>USLOVIMA KORISCENJA </a:t>
            </a:r>
            <a:r>
              <a:rPr lang="en-US" sz="2000">
                <a:solidFill>
                  <a:srgbClr val="0C0C0C"/>
                </a:solidFill>
                <a:latin typeface="Times New Roman"/>
                <a:ea typeface="Times New Roman"/>
                <a:cs typeface="Times New Roman"/>
                <a:sym typeface="Times New Roman"/>
              </a:rPr>
              <a:t>И</a:t>
            </a:r>
            <a:r>
              <a:rPr lang="en-US" sz="2000">
                <a:latin typeface="Times New Roman"/>
                <a:ea typeface="Times New Roman"/>
                <a:cs typeface="Times New Roman"/>
                <a:sym typeface="Times New Roman"/>
              </a:rPr>
              <a:t> </a:t>
            </a:r>
            <a:r>
              <a:rPr lang="en-US" sz="2000">
                <a:solidFill>
                  <a:srgbClr val="FF0000"/>
                </a:solidFill>
                <a:latin typeface="Times New Roman"/>
                <a:ea typeface="Times New Roman"/>
                <a:cs typeface="Times New Roman"/>
                <a:sym typeface="Times New Roman"/>
              </a:rPr>
              <a:t>POLITIKOM PRIVATNOSTI</a:t>
            </a:r>
            <a:r>
              <a:rPr lang="en-US" sz="2000">
                <a:solidFill>
                  <a:schemeClr val="accent6"/>
                </a:solidFill>
                <a:latin typeface="Times New Roman"/>
                <a:ea typeface="Times New Roman"/>
                <a:cs typeface="Times New Roman"/>
                <a:sym typeface="Times New Roman"/>
              </a:rPr>
              <a:t/>
            </a:r>
            <a:br>
              <a:rPr lang="en-US" sz="2000">
                <a:solidFill>
                  <a:schemeClr val="accent6"/>
                </a:solidFill>
                <a:latin typeface="Times New Roman"/>
                <a:ea typeface="Times New Roman"/>
                <a:cs typeface="Times New Roman"/>
                <a:sym typeface="Times New Roman"/>
              </a:rPr>
            </a:br>
            <a:r>
              <a:rPr lang="en-US" sz="2000">
                <a:solidFill>
                  <a:schemeClr val="accent6"/>
                </a:solidFill>
                <a:latin typeface="Times New Roman"/>
                <a:ea typeface="Times New Roman"/>
                <a:cs typeface="Times New Roman"/>
                <a:sym typeface="Times New Roman"/>
              </a:rPr>
              <a:t>   </a:t>
            </a:r>
            <a:r>
              <a:rPr lang="en-US" sz="2000">
                <a:latin typeface="Times New Roman"/>
                <a:ea typeface="Times New Roman"/>
                <a:cs typeface="Times New Roman"/>
                <a:sym typeface="Times New Roman"/>
              </a:rPr>
              <a:t>#ПОШТУЈЕМО УЗРАСНА ОГРАНИЧЕЊА ЗА КОРИШЋЕЊЕ ИНТЕРНЕТА</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#РАЗМИСЛИМО КАКВУ СЛИКУ ШАЉЕМО ДРУГИМА О СЕБИ ПРЕ НЕГО ШТО ОБЈАВИМО НЕШТО</a:t>
            </a:r>
            <a:br>
              <a:rPr lang="en-US" sz="2000">
                <a:latin typeface="Times New Roman"/>
                <a:ea typeface="Times New Roman"/>
                <a:cs typeface="Times New Roman"/>
                <a:sym typeface="Times New Roman"/>
              </a:rPr>
            </a:br>
            <a:r>
              <a:rPr lang="en-US" sz="2000">
                <a:latin typeface="Times New Roman"/>
                <a:ea typeface="Times New Roman"/>
                <a:cs typeface="Times New Roman"/>
                <a:sym typeface="Times New Roman"/>
              </a:rPr>
              <a:t>   #ЧУВАМО НАШУ ПРИВАТНОСТ НА ИНТЕРНЕТУ</a:t>
            </a:r>
            <a:endParaRPr sz="20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457200" y="428625"/>
            <a:ext cx="7029450" cy="389318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FF0000"/>
              </a:buClr>
              <a:buSzPts val="3200"/>
              <a:buNone/>
            </a:pPr>
            <a:r>
              <a:rPr lang="en-US">
                <a:solidFill>
                  <a:srgbClr val="FF0000"/>
                </a:solidFill>
                <a:latin typeface="Times New Roman"/>
                <a:ea typeface="Times New Roman"/>
                <a:cs typeface="Times New Roman"/>
                <a:sym typeface="Times New Roman"/>
              </a:rPr>
              <a:t>ВАЖНО!!!</a:t>
            </a:r>
            <a:endParaRPr/>
          </a:p>
          <a:p>
            <a:pPr marL="0" lvl="0" indent="0" algn="l" rtl="0">
              <a:spcBef>
                <a:spcPts val="640"/>
              </a:spcBef>
              <a:spcAft>
                <a:spcPts val="0"/>
              </a:spcAft>
              <a:buClr>
                <a:srgbClr val="FF0000"/>
              </a:buClr>
              <a:buSzPts val="3200"/>
              <a:buNone/>
            </a:pPr>
            <a:r>
              <a:rPr lang="en-US">
                <a:solidFill>
                  <a:srgbClr val="FF0000"/>
                </a:solidFill>
                <a:latin typeface="Times New Roman"/>
                <a:ea typeface="Times New Roman"/>
                <a:cs typeface="Times New Roman"/>
                <a:sym typeface="Times New Roman"/>
              </a:rPr>
              <a:t>ЧУВАЈ ЛИЧНЕ ПОДАТКЕ:</a:t>
            </a:r>
            <a:endParaRPr>
              <a:solidFill>
                <a:srgbClr val="FF0000"/>
              </a:solidFill>
              <a:latin typeface="Times New Roman"/>
              <a:ea typeface="Times New Roman"/>
              <a:cs typeface="Times New Roman"/>
              <a:sym typeface="Times New Roman"/>
            </a:endParaRPr>
          </a:p>
          <a:p>
            <a:pPr marL="342900" lvl="0" indent="-342900" algn="l" rtl="0">
              <a:spcBef>
                <a:spcPts val="640"/>
              </a:spcBef>
              <a:spcAft>
                <a:spcPts val="0"/>
              </a:spcAft>
              <a:buClr>
                <a:srgbClr val="FF0000"/>
              </a:buClr>
              <a:buSzPts val="3200"/>
              <a:buChar char="•"/>
            </a:pPr>
            <a:r>
              <a:rPr lang="en-US">
                <a:solidFill>
                  <a:srgbClr val="FF0000"/>
                </a:solidFill>
                <a:latin typeface="Times New Roman"/>
                <a:ea typeface="Times New Roman"/>
                <a:cs typeface="Times New Roman"/>
                <a:sym typeface="Times New Roman"/>
              </a:rPr>
              <a:t>           ИМЕ И ПРЕЗИМЕ</a:t>
            </a:r>
            <a:endParaRPr>
              <a:solidFill>
                <a:srgbClr val="FF0000"/>
              </a:solidFill>
              <a:latin typeface="Times New Roman"/>
              <a:ea typeface="Times New Roman"/>
              <a:cs typeface="Times New Roman"/>
              <a:sym typeface="Times New Roman"/>
            </a:endParaRPr>
          </a:p>
          <a:p>
            <a:pPr marL="342900" lvl="0" indent="-342900" algn="l" rtl="0">
              <a:spcBef>
                <a:spcPts val="640"/>
              </a:spcBef>
              <a:spcAft>
                <a:spcPts val="0"/>
              </a:spcAft>
              <a:buClr>
                <a:srgbClr val="FF0000"/>
              </a:buClr>
              <a:buSzPts val="3200"/>
              <a:buChar char="•"/>
            </a:pPr>
            <a:r>
              <a:rPr lang="en-US">
                <a:solidFill>
                  <a:srgbClr val="FF0000"/>
                </a:solidFill>
                <a:latin typeface="Times New Roman"/>
                <a:ea typeface="Times New Roman"/>
                <a:cs typeface="Times New Roman"/>
                <a:sym typeface="Times New Roman"/>
              </a:rPr>
              <a:t>           БРОЈ ТЕЛЕФОНА</a:t>
            </a:r>
            <a:endParaRPr>
              <a:solidFill>
                <a:srgbClr val="FF0000"/>
              </a:solidFill>
              <a:latin typeface="Times New Roman"/>
              <a:ea typeface="Times New Roman"/>
              <a:cs typeface="Times New Roman"/>
              <a:sym typeface="Times New Roman"/>
            </a:endParaRPr>
          </a:p>
          <a:p>
            <a:pPr marL="342900" lvl="0" indent="-342900" algn="l" rtl="0">
              <a:spcBef>
                <a:spcPts val="640"/>
              </a:spcBef>
              <a:spcAft>
                <a:spcPts val="0"/>
              </a:spcAft>
              <a:buClr>
                <a:srgbClr val="FF0000"/>
              </a:buClr>
              <a:buSzPts val="3200"/>
              <a:buChar char="•"/>
            </a:pPr>
            <a:r>
              <a:rPr lang="en-US">
                <a:solidFill>
                  <a:srgbClr val="FF0000"/>
                </a:solidFill>
                <a:latin typeface="Times New Roman"/>
                <a:ea typeface="Times New Roman"/>
                <a:cs typeface="Times New Roman"/>
                <a:sym typeface="Times New Roman"/>
              </a:rPr>
              <a:t>           АДРЕСУ  СТАНОВАЊА</a:t>
            </a:r>
            <a:endParaRPr>
              <a:solidFill>
                <a:srgbClr val="FF0000"/>
              </a:solidFill>
              <a:latin typeface="Times New Roman"/>
              <a:ea typeface="Times New Roman"/>
              <a:cs typeface="Times New Roman"/>
              <a:sym typeface="Times New Roman"/>
            </a:endParaRPr>
          </a:p>
          <a:p>
            <a:pPr marL="0" lvl="0" indent="0" algn="l" rtl="0">
              <a:spcBef>
                <a:spcPts val="640"/>
              </a:spcBef>
              <a:spcAft>
                <a:spcPts val="0"/>
              </a:spcAft>
              <a:buClr>
                <a:schemeClr val="dk1"/>
              </a:buClr>
              <a:buSzPts val="3200"/>
              <a:buNone/>
            </a:pPr>
            <a:endParaRPr>
              <a:solidFill>
                <a:srgbClr val="FF0000"/>
              </a:solidFill>
              <a:latin typeface="Times New Roman"/>
              <a:ea typeface="Times New Roman"/>
              <a:cs typeface="Times New Roman"/>
              <a:sym typeface="Times New Roman"/>
            </a:endParaRPr>
          </a:p>
          <a:p>
            <a:pPr marL="342900" lvl="0" indent="-139700" algn="l" rtl="0">
              <a:spcBef>
                <a:spcPts val="640"/>
              </a:spcBef>
              <a:spcAft>
                <a:spcPts val="0"/>
              </a:spcAft>
              <a:buClr>
                <a:schemeClr val="dk1"/>
              </a:buClr>
              <a:buSzPts val="3200"/>
              <a:buNone/>
            </a:pPr>
            <a:endParaRPr>
              <a:solidFill>
                <a:srgbClr val="FF0000"/>
              </a:solidFill>
            </a:endParaRPr>
          </a:p>
        </p:txBody>
      </p:sp>
      <p:pic>
        <p:nvPicPr>
          <p:cNvPr id="98" name="Google Shape;98;p15"/>
          <p:cNvPicPr preferRelativeResize="0"/>
          <p:nvPr/>
        </p:nvPicPr>
        <p:blipFill rotWithShape="1">
          <a:blip r:embed="rId3">
            <a:alphaModFix/>
          </a:blip>
          <a:srcRect/>
          <a:stretch/>
        </p:blipFill>
        <p:spPr>
          <a:xfrm>
            <a:off x="4643438" y="4357694"/>
            <a:ext cx="3721596" cy="1988840"/>
          </a:xfrm>
          <a:prstGeom prst="rect">
            <a:avLst/>
          </a:prstGeom>
          <a:solidFill>
            <a:srgbClr val="ECECEC"/>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ОТВАРАЊЕ НАМА ДЕЦИ ПРОФИЛА НА ДРУШТВЕНИМ МРЕЖАМА	</a:t>
            </a:r>
            <a:endParaRPr/>
          </a:p>
        </p:txBody>
      </p:sp>
      <p:sp>
        <p:nvSpPr>
          <p:cNvPr id="104" name="Google Shape;104;p16"/>
          <p:cNvSpPr txBox="1">
            <a:spLocks noGrp="1"/>
          </p:cNvSpPr>
          <p:nvPr>
            <p:ph type="body" idx="1"/>
          </p:nvPr>
        </p:nvSpPr>
        <p:spPr>
          <a:xfrm>
            <a:off x="428596" y="164305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a:t>Користимо породичну еmail адресу</a:t>
            </a:r>
            <a:endParaRPr/>
          </a:p>
          <a:p>
            <a:pPr marL="342900" lvl="0" indent="-342900" algn="l" rtl="0">
              <a:spcBef>
                <a:spcPts val="448"/>
              </a:spcBef>
              <a:spcAft>
                <a:spcPts val="0"/>
              </a:spcAft>
              <a:buClr>
                <a:schemeClr val="dk1"/>
              </a:buClr>
              <a:buSzPct val="100000"/>
              <a:buChar char="•"/>
            </a:pPr>
            <a:r>
              <a:rPr lang="en-US"/>
              <a:t>Приликом креирања корисничког имена (engl. username) не користимо пуно име већ надимак детета;не користимо туђа имена,нити своју годину рођења </a:t>
            </a:r>
            <a:endParaRPr/>
          </a:p>
          <a:p>
            <a:pPr marL="342900" lvl="0" indent="-342900" algn="l" rtl="0">
              <a:spcBef>
                <a:spcPts val="448"/>
              </a:spcBef>
              <a:spcAft>
                <a:spcPts val="0"/>
              </a:spcAft>
              <a:buClr>
                <a:schemeClr val="dk1"/>
              </a:buClr>
              <a:buSzPct val="100000"/>
              <a:buChar char="•"/>
            </a:pPr>
            <a:r>
              <a:rPr lang="en-US"/>
              <a:t>Додајемо као пријатеље само оне особе које смо упознали изван интернета</a:t>
            </a:r>
            <a:endParaRPr/>
          </a:p>
          <a:p>
            <a:pPr marL="342900" lvl="0" indent="-342900" algn="l" rtl="0">
              <a:spcBef>
                <a:spcPts val="448"/>
              </a:spcBef>
              <a:spcAft>
                <a:spcPts val="0"/>
              </a:spcAft>
              <a:buClr>
                <a:schemeClr val="dk1"/>
              </a:buClr>
              <a:buSzPct val="100000"/>
              <a:buChar char="•"/>
            </a:pPr>
            <a:r>
              <a:rPr lang="en-US"/>
              <a:t>Креирамо јаку лозинку</a:t>
            </a:r>
            <a:endParaRPr/>
          </a:p>
          <a:p>
            <a:pPr marL="342900" lvl="0" indent="-342900" algn="l" rtl="0">
              <a:spcBef>
                <a:spcPts val="448"/>
              </a:spcBef>
              <a:spcAft>
                <a:spcPts val="0"/>
              </a:spcAft>
              <a:buClr>
                <a:schemeClr val="dk1"/>
              </a:buClr>
              <a:buSzPct val="100000"/>
              <a:buChar char="•"/>
            </a:pPr>
            <a:r>
              <a:rPr lang="en-US"/>
              <a:t>Ако постоји могућност да слика на профилу буде аватар, на тај начин избегавамо да оставимо личну информацију. Уколико дете жели да стави своју фотографију, важно је да проверимо да ли она садржи скривене личне податке(нпр.место на којем је фотографија направљена, време...)</a:t>
            </a:r>
            <a:endParaRPr/>
          </a:p>
          <a:p>
            <a:pPr marL="342900" lvl="0" indent="-342900" algn="l" rtl="0">
              <a:spcBef>
                <a:spcPts val="448"/>
              </a:spcBef>
              <a:spcAft>
                <a:spcPts val="0"/>
              </a:spcAft>
              <a:buClr>
                <a:schemeClr val="dk1"/>
              </a:buClr>
              <a:buSzPct val="100000"/>
              <a:buChar char="•"/>
            </a:pPr>
            <a:r>
              <a:rPr lang="en-US"/>
              <a:t>Разговарамо са дететом о подешавању приватности и промени аутоматских подешених поставки у циљу боље заштите личних података и приватност на интернету</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17"/>
          <p:cNvPicPr preferRelativeResize="0">
            <a:picLocks noGrp="1"/>
          </p:cNvPicPr>
          <p:nvPr>
            <p:ph type="body" idx="1"/>
          </p:nvPr>
        </p:nvPicPr>
        <p:blipFill rotWithShape="1">
          <a:blip r:embed="rId3">
            <a:alphaModFix/>
          </a:blip>
          <a:srcRect/>
          <a:stretch/>
        </p:blipFill>
        <p:spPr>
          <a:xfrm>
            <a:off x="1177528" y="1600200"/>
            <a:ext cx="6788944" cy="452596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18"/>
          <p:cNvPicPr preferRelativeResize="0">
            <a:picLocks noGrp="1"/>
          </p:cNvPicPr>
          <p:nvPr>
            <p:ph type="body" idx="1"/>
          </p:nvPr>
        </p:nvPicPr>
        <p:blipFill rotWithShape="1">
          <a:blip r:embed="rId3">
            <a:alphaModFix/>
          </a:blip>
          <a:srcRect/>
          <a:stretch/>
        </p:blipFill>
        <p:spPr>
          <a:xfrm>
            <a:off x="611560" y="836712"/>
            <a:ext cx="7880957" cy="442809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165</Words>
  <Application>Microsoft Office PowerPoint</Application>
  <PresentationFormat>On-screen Show (4:3)</PresentationFormat>
  <Paragraphs>18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ZASTITA LICNIH PODATAK I PRIVATNOSTI NA INTERNETU</vt:lpstr>
      <vt:lpstr>БЕЗБЕДНОСТ НА ИНТЕРНЕТУ НИЈЕ ВАЖНА САМО ЗА НАС ДЕЦУ, ВАЖНА ЈЕ И ЗА ЦЕЛУ НАШУ ПОРОДИЦУ!!!    #ИНТЕРНЕТ ЈЕ ЈАВНИ ПРОСТОР    #ПРИВАТНОСТ НА ИНТЕРНЕТУ ЈЕДНАКО ЈЕ ВАЖНА И ВАН ЊЕГА    #ДЕЛИМО ЛИЧНЕ ПОДАТКЕ САМО СА БЛИСКИМ ОСОБАМА    #УПОЗНАЈЕМО СЕ СА USLOVIMA KORISCENJA И POLITIKOM PRIVATNOSTI    #ПОШТУЈЕМО УЗРАСНА ОГРАНИЧЕЊА ЗА КОРИШЋЕЊЕ ИНТЕРНЕТА    #РАЗМИСЛИМО КАКВУ СЛИКУ ШАЉЕМО ДРУГИМА О СЕБИ ПРЕ НЕГО ШТО ОБЈАВИМО НЕШТО    #ЧУВАМО НАШУ ПРИВАТНОСТ НА ИНТЕРНЕТУ</vt:lpstr>
      <vt:lpstr>PowerPoint Presentation</vt:lpstr>
      <vt:lpstr>ОТВАРАЊЕ НАМА ДЕЦИ ПРОФИЛА НА ДРУШТВЕНИМ МРЕЖАМА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ZASTITA LICNIH PODATAK I PRIVATNOSTI NA INTERNETU</dc:title>
  <dc:creator>HP</dc:creator>
  <cp:lastModifiedBy>HP</cp:lastModifiedBy>
  <cp:revision>1</cp:revision>
  <dcterms:modified xsi:type="dcterms:W3CDTF">2024-02-29T19:27:11Z</dcterms:modified>
</cp:coreProperties>
</file>