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Book Antiqua" pitchFamily="18" charset="0"/>
      <p:regular r:id="rId14"/>
      <p:bold r:id="rId15"/>
      <p:italic r:id="rId16"/>
      <p:boldItalic r:id="rId17"/>
    </p:embeddedFont>
    <p:embeddedFont>
      <p:font typeface="Lucida Sans"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r-Cyrl-R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5347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r-Cyrl-R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normAutofit/>
          </a:bodyPr>
          <a:lstStyle>
            <a:lvl1pPr lvl="0" algn="ctr">
              <a:spcBef>
                <a:spcPts val="0"/>
              </a:spcBef>
              <a:spcAft>
                <a:spcPts val="0"/>
              </a:spcAft>
              <a:buClr>
                <a:srgbClr val="EAD594"/>
              </a:buClr>
              <a:buSzPts val="4800"/>
              <a:buFont typeface="Lucida Sans"/>
              <a:buNone/>
              <a:defRPr sz="4800" b="1" cap="none">
                <a:solidFill>
                  <a:srgbClr val="EAD59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
        <p:nvSpPr>
          <p:cNvPr id="20" name="Google Shape;20;p2"/>
          <p:cNvSpPr txBox="1">
            <a:spLocks noGrp="1"/>
          </p:cNvSpPr>
          <p:nvPr>
            <p:ph type="subTitle" idx="1"/>
          </p:nvPr>
        </p:nvSpPr>
        <p:spPr>
          <a:xfrm>
            <a:off x="1371600" y="3331698"/>
            <a:ext cx="6400800" cy="175260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SzPts val="182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217420" y="-160020"/>
            <a:ext cx="4709160" cy="8229600"/>
          </a:xfrm>
          <a:prstGeom prst="rect">
            <a:avLst/>
          </a:prstGeom>
          <a:noFill/>
          <a:ln>
            <a:noFill/>
          </a:ln>
        </p:spPr>
        <p:txBody>
          <a:bodyPr spcFirstLastPara="1" wrap="square" lIns="91425" tIns="45700" rIns="91425" bIns="45700" anchor="t" anchorCtr="0">
            <a:normAutofit/>
          </a:bodyPr>
          <a:lstStyle>
            <a:lvl1pPr marL="457200" lvl="0" indent="-302895" algn="l">
              <a:spcBef>
                <a:spcPts val="360"/>
              </a:spcBef>
              <a:spcAft>
                <a:spcPts val="0"/>
              </a:spcAft>
              <a:buSzPts val="1170"/>
              <a:buChar char="▣"/>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5" name="Google Shape;75;p1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02895" algn="l">
              <a:spcBef>
                <a:spcPts val="360"/>
              </a:spcBef>
              <a:spcAft>
                <a:spcPts val="0"/>
              </a:spcAft>
              <a:buSzPts val="1170"/>
              <a:buChar char="▣"/>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1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rmAutofit/>
          </a:bodyPr>
          <a:lstStyle>
            <a:lvl1pPr marL="457200" lvl="0" indent="-302895" algn="l">
              <a:spcBef>
                <a:spcPts val="360"/>
              </a:spcBef>
              <a:spcAft>
                <a:spcPts val="0"/>
              </a:spcAft>
              <a:buSzPts val="1170"/>
              <a:buChar char="▣"/>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3"/>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600200" y="609600"/>
            <a:ext cx="7086600" cy="1828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Clr>
                <a:srgbClr val="DCC577"/>
              </a:buClr>
              <a:buSzPts val="4800"/>
              <a:buFont typeface="Lucida Sans"/>
              <a:buNone/>
              <a:defRPr sz="4800" b="1" cap="none">
                <a:solidFill>
                  <a:srgbClr val="DCC577"/>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600200" y="2507786"/>
            <a:ext cx="7086600" cy="1509712"/>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300"/>
              <a:buNone/>
              <a:defRPr sz="2000">
                <a:solidFill>
                  <a:schemeClr val="lt1"/>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152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4"/>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35915" algn="l">
              <a:spcBef>
                <a:spcPts val="520"/>
              </a:spcBef>
              <a:spcAft>
                <a:spcPts val="0"/>
              </a:spcAft>
              <a:buSzPts val="1690"/>
              <a:buChar char="▣"/>
              <a:defRPr sz="2600"/>
            </a:lvl1pPr>
            <a:lvl2pPr marL="914400" lvl="1" indent="-350519" algn="l">
              <a:spcBef>
                <a:spcPts val="480"/>
              </a:spcBef>
              <a:spcAft>
                <a:spcPts val="0"/>
              </a:spcAft>
              <a:buSzPts val="1920"/>
              <a:buChar char="◼"/>
              <a:defRPr sz="2400"/>
            </a:lvl2pPr>
            <a:lvl3pPr marL="1371600" lvl="2" indent="-349250" algn="l">
              <a:spcBef>
                <a:spcPts val="400"/>
              </a:spcBef>
              <a:spcAft>
                <a:spcPts val="0"/>
              </a:spcAft>
              <a:buSzPts val="19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35915" algn="l">
              <a:spcBef>
                <a:spcPts val="520"/>
              </a:spcBef>
              <a:spcAft>
                <a:spcPts val="0"/>
              </a:spcAft>
              <a:buSzPts val="1690"/>
              <a:buChar char="▣"/>
              <a:defRPr sz="2600"/>
            </a:lvl1pPr>
            <a:lvl2pPr marL="914400" lvl="1" indent="-350519" algn="l">
              <a:spcBef>
                <a:spcPts val="480"/>
              </a:spcBef>
              <a:spcAft>
                <a:spcPts val="0"/>
              </a:spcAft>
              <a:buSzPts val="1920"/>
              <a:buChar char="◼"/>
              <a:defRPr sz="2400"/>
            </a:lvl2pPr>
            <a:lvl3pPr marL="1371600" lvl="2" indent="-349250" algn="l">
              <a:spcBef>
                <a:spcPts val="400"/>
              </a:spcBef>
              <a:spcAft>
                <a:spcPts val="0"/>
              </a:spcAft>
              <a:buSzPts val="19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 name="Google Shape;37;p5"/>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EAD594"/>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2"/>
            <a:ext cx="4040188" cy="750887"/>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SzPts val="1560"/>
              <a:buNone/>
              <a:defRPr sz="2400" b="0" cap="none">
                <a:solidFill>
                  <a:schemeClr val="lt1"/>
                </a:solidFill>
              </a:defRPr>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71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6"/>
          <p:cNvSpPr txBox="1">
            <a:spLocks noGrp="1"/>
          </p:cNvSpPr>
          <p:nvPr>
            <p:ph type="body" idx="2"/>
          </p:nvPr>
        </p:nvSpPr>
        <p:spPr>
          <a:xfrm>
            <a:off x="4645025" y="1535112"/>
            <a:ext cx="4041775" cy="750887"/>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SzPts val="1560"/>
              <a:buNone/>
              <a:defRPr sz="2400" b="0" cap="none">
                <a:solidFill>
                  <a:schemeClr val="lt1"/>
                </a:solidFill>
              </a:defRPr>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71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6"/>
          <p:cNvSpPr txBox="1">
            <a:spLocks noGrp="1"/>
          </p:cNvSpPr>
          <p:nvPr>
            <p:ph type="body" idx="3"/>
          </p:nvPr>
        </p:nvSpPr>
        <p:spPr>
          <a:xfrm>
            <a:off x="457200" y="2362200"/>
            <a:ext cx="4040188" cy="3763963"/>
          </a:xfrm>
          <a:prstGeom prst="rect">
            <a:avLst/>
          </a:prstGeom>
          <a:noFill/>
          <a:ln>
            <a:noFill/>
          </a:ln>
        </p:spPr>
        <p:txBody>
          <a:bodyPr spcFirstLastPara="1" wrap="square" lIns="91425" tIns="45700" rIns="91425" bIns="45700" anchor="t" anchorCtr="0">
            <a:normAutofit/>
          </a:bodyPr>
          <a:lstStyle>
            <a:lvl1pPr marL="457200" lvl="0" indent="-327660" algn="l">
              <a:spcBef>
                <a:spcPts val="480"/>
              </a:spcBef>
              <a:spcAft>
                <a:spcPts val="0"/>
              </a:spcAft>
              <a:buSzPts val="1560"/>
              <a:buChar char="▣"/>
              <a:defRPr sz="2400"/>
            </a:lvl1pPr>
            <a:lvl2pPr marL="914400" lvl="1" indent="-330200" algn="l">
              <a:spcBef>
                <a:spcPts val="400"/>
              </a:spcBef>
              <a:spcAft>
                <a:spcPts val="0"/>
              </a:spcAft>
              <a:buSzPts val="1600"/>
              <a:buChar char="◼"/>
              <a:defRPr sz="2000"/>
            </a:lvl2pPr>
            <a:lvl3pPr marL="1371600" lvl="2" indent="-337185" algn="l">
              <a:spcBef>
                <a:spcPts val="360"/>
              </a:spcBef>
              <a:spcAft>
                <a:spcPts val="0"/>
              </a:spcAft>
              <a:buSzPts val="171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6"/>
          <p:cNvSpPr txBox="1">
            <a:spLocks noGrp="1"/>
          </p:cNvSpPr>
          <p:nvPr>
            <p:ph type="body" idx="4"/>
          </p:nvPr>
        </p:nvSpPr>
        <p:spPr>
          <a:xfrm>
            <a:off x="4645025" y="2362200"/>
            <a:ext cx="4041775" cy="3763963"/>
          </a:xfrm>
          <a:prstGeom prst="rect">
            <a:avLst/>
          </a:prstGeom>
          <a:noFill/>
          <a:ln>
            <a:noFill/>
          </a:ln>
        </p:spPr>
        <p:txBody>
          <a:bodyPr spcFirstLastPara="1" wrap="square" lIns="91425" tIns="45700" rIns="91425" bIns="45700" anchor="t" anchorCtr="0">
            <a:normAutofit/>
          </a:bodyPr>
          <a:lstStyle>
            <a:lvl1pPr marL="457200" lvl="0" indent="-327660" algn="l">
              <a:spcBef>
                <a:spcPts val="480"/>
              </a:spcBef>
              <a:spcAft>
                <a:spcPts val="0"/>
              </a:spcAft>
              <a:buSzPts val="1560"/>
              <a:buChar char="▣"/>
              <a:defRPr sz="2400"/>
            </a:lvl1pPr>
            <a:lvl2pPr marL="914400" lvl="1" indent="-330200" algn="l">
              <a:spcBef>
                <a:spcPts val="400"/>
              </a:spcBef>
              <a:spcAft>
                <a:spcPts val="0"/>
              </a:spcAft>
              <a:buSzPts val="1600"/>
              <a:buChar char="◼"/>
              <a:defRPr sz="2000"/>
            </a:lvl2pPr>
            <a:lvl3pPr marL="1371600" lvl="2" indent="-337185" algn="l">
              <a:spcBef>
                <a:spcPts val="360"/>
              </a:spcBef>
              <a:spcAft>
                <a:spcPts val="0"/>
              </a:spcAft>
              <a:buSzPts val="171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6"/>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4DB8A"/>
              </a:buClr>
              <a:buSzPts val="2200"/>
              <a:buFont typeface="Lucida Sans"/>
              <a:buNone/>
              <a:defRPr sz="2200" b="0">
                <a:solidFill>
                  <a:srgbClr val="F4DB8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57200" y="1524000"/>
            <a:ext cx="3008313" cy="46021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9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9"/>
          <p:cNvSpPr txBox="1">
            <a:spLocks noGrp="1"/>
          </p:cNvSpPr>
          <p:nvPr>
            <p:ph type="body" idx="2"/>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335915" algn="l">
              <a:spcBef>
                <a:spcPts val="520"/>
              </a:spcBef>
              <a:spcAft>
                <a:spcPts val="0"/>
              </a:spcAft>
              <a:buSzPts val="1690"/>
              <a:buChar char="▣"/>
              <a:defRPr sz="2600"/>
            </a:lvl1pPr>
            <a:lvl2pPr marL="914400" lvl="1" indent="-350519" algn="l">
              <a:spcBef>
                <a:spcPts val="480"/>
              </a:spcBef>
              <a:spcAft>
                <a:spcPts val="0"/>
              </a:spcAft>
              <a:buSzPts val="1920"/>
              <a:buChar char="◼"/>
              <a:defRPr sz="2400"/>
            </a:lvl2pPr>
            <a:lvl3pPr marL="1371600" lvl="2" indent="-361314" algn="l">
              <a:spcBef>
                <a:spcPts val="440"/>
              </a:spcBef>
              <a:spcAft>
                <a:spcPts val="0"/>
              </a:spcAft>
              <a:buSzPts val="2090"/>
              <a:buChar char="🢭"/>
              <a:defRPr sz="2200"/>
            </a:lvl3pPr>
            <a:lvl4pPr marL="1828800" lvl="3" indent="-355600" algn="l">
              <a:spcBef>
                <a:spcPts val="400"/>
              </a:spcBef>
              <a:spcAft>
                <a:spcPts val="0"/>
              </a:spcAft>
              <a:buSzPts val="2000"/>
              <a:buChar char="🢝"/>
              <a:defRPr sz="20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9"/>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828800" y="609600"/>
            <a:ext cx="5486400" cy="522288"/>
          </a:xfrm>
          <a:prstGeom prst="rect">
            <a:avLst/>
          </a:prstGeom>
          <a:noFill/>
          <a:ln>
            <a:noFill/>
          </a:ln>
        </p:spPr>
        <p:txBody>
          <a:bodyPr spcFirstLastPara="1" wrap="square" lIns="45700" tIns="45700" rIns="45700" bIns="0" anchor="b" anchorCtr="0">
            <a:normAutofit/>
          </a:bodyPr>
          <a:lstStyle>
            <a:lvl1pPr lvl="0" algn="ctr">
              <a:spcBef>
                <a:spcPts val="0"/>
              </a:spcBef>
              <a:spcAft>
                <a:spcPts val="0"/>
              </a:spcAft>
              <a:buClr>
                <a:srgbClr val="EAD594"/>
              </a:buClr>
              <a:buSzPts val="2000"/>
              <a:buFont typeface="Lucida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828800" y="1831975"/>
            <a:ext cx="5486400" cy="396240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705"/>
              </a:srgbClr>
            </a:outerShdw>
          </a:effectLst>
        </p:spPr>
      </p:sp>
      <p:sp>
        <p:nvSpPr>
          <p:cNvPr id="68" name="Google Shape;68;p10"/>
          <p:cNvSpPr txBox="1">
            <a:spLocks noGrp="1"/>
          </p:cNvSpPr>
          <p:nvPr>
            <p:ph type="body" idx="1"/>
          </p:nvPr>
        </p:nvSpPr>
        <p:spPr>
          <a:xfrm>
            <a:off x="1828800" y="1166787"/>
            <a:ext cx="5486400" cy="530352"/>
          </a:xfrm>
          <a:prstGeom prst="rect">
            <a:avLst/>
          </a:prstGeom>
          <a:noFill/>
          <a:ln>
            <a:noFill/>
          </a:ln>
        </p:spPr>
        <p:txBody>
          <a:bodyPr spcFirstLastPara="1" wrap="square" lIns="45700" tIns="45700" rIns="45700" bIns="45700" anchor="t" anchorCtr="0">
            <a:normAutofit/>
          </a:bodyPr>
          <a:lstStyle>
            <a:lvl1pPr marL="457200" lvl="0" indent="-228600" algn="ctr">
              <a:spcBef>
                <a:spcPts val="280"/>
              </a:spcBef>
              <a:spcAft>
                <a:spcPts val="0"/>
              </a:spcAft>
              <a:buSzPts val="910"/>
              <a:buNone/>
              <a:defRPr sz="1400"/>
            </a:lvl1pPr>
            <a:lvl2pPr marL="914400" lvl="1" indent="-289560" algn="l">
              <a:spcBef>
                <a:spcPts val="240"/>
              </a:spcBef>
              <a:spcAft>
                <a:spcPts val="0"/>
              </a:spcAft>
              <a:buSzPts val="960"/>
              <a:buChar char="◼"/>
              <a:defRPr sz="1200"/>
            </a:lvl2pPr>
            <a:lvl3pPr marL="1371600" lvl="2" indent="-288925" algn="l">
              <a:spcBef>
                <a:spcPts val="200"/>
              </a:spcBef>
              <a:spcAft>
                <a:spcPts val="0"/>
              </a:spcAft>
              <a:buSzPts val="950"/>
              <a:buChar char="🢭"/>
              <a:defRPr sz="10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10"/>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rmAutofit/>
          </a:bodyPr>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12" name="Google Shape;12;p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3" name="Google Shape;13;p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4" name="Google Shape;14;p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sr-Cyrl-R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normAutofit fontScale="90000"/>
          </a:bodyPr>
          <a:lstStyle/>
          <a:p>
            <a:pPr marL="0" lvl="0" indent="0" algn="ctr" rtl="0">
              <a:spcBef>
                <a:spcPts val="0"/>
              </a:spcBef>
              <a:spcAft>
                <a:spcPts val="0"/>
              </a:spcAft>
              <a:buClr>
                <a:srgbClr val="EAD594"/>
              </a:buClr>
              <a:buSzPct val="100000"/>
              <a:buFont typeface="Lucida Sans"/>
              <a:buNone/>
            </a:pPr>
            <a:r>
              <a:rPr lang="sr-Cyrl-RS"/>
              <a:t>БУДИМО ОДГОВОРНИ И БЕЗБЕДНИ НА ИНТЕРНЕТУ</a:t>
            </a:r>
            <a:br>
              <a:rPr lang="sr-Cyrl-RS"/>
            </a:br>
            <a:endParaRPr/>
          </a:p>
        </p:txBody>
      </p:sp>
      <p:sp>
        <p:nvSpPr>
          <p:cNvPr id="89" name="Google Shape;89;p13"/>
          <p:cNvSpPr txBox="1">
            <a:spLocks noGrp="1"/>
          </p:cNvSpPr>
          <p:nvPr>
            <p:ph type="subTitle" idx="1"/>
          </p:nvPr>
        </p:nvSpPr>
        <p:spPr>
          <a:xfrm>
            <a:off x="336774" y="4149080"/>
            <a:ext cx="8627713" cy="17526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SzPct val="65000"/>
              <a:buNone/>
            </a:pPr>
            <a:r>
              <a:rPr lang="sr-Cyrl-RS" sz="4800" b="1">
                <a:solidFill>
                  <a:srgbClr val="FF0000"/>
                </a:solidFill>
              </a:rPr>
              <a:t>ПЕГИ ознаке</a:t>
            </a:r>
            <a:endParaRPr/>
          </a:p>
          <a:p>
            <a:pPr marL="0" lvl="0" indent="0" algn="ctr" rtl="0">
              <a:spcBef>
                <a:spcPts val="600"/>
              </a:spcBef>
              <a:spcAft>
                <a:spcPts val="0"/>
              </a:spcAft>
              <a:buSzPct val="65000"/>
              <a:buNone/>
            </a:pPr>
            <a:endParaRPr sz="4800" b="1">
              <a:solidFill>
                <a:srgbClr val="FF0000"/>
              </a:solidFill>
            </a:endParaRPr>
          </a:p>
          <a:p>
            <a:pPr marL="0" lvl="0" indent="0" algn="ctr" rtl="0">
              <a:spcBef>
                <a:spcPts val="600"/>
              </a:spcBef>
              <a:spcAft>
                <a:spcPts val="0"/>
              </a:spcAft>
              <a:buSzPct val="65000"/>
              <a:buNone/>
            </a:pPr>
            <a:r>
              <a:rPr lang="sr-Cyrl-RS" sz="4800" b="1">
                <a:solidFill>
                  <a:srgbClr val="FF0000"/>
                </a:solidFill>
              </a:rPr>
              <a:t>Лука Соковић, Никола Савић и Марија Радовић</a:t>
            </a:r>
            <a:endParaRPr/>
          </a:p>
          <a:p>
            <a:pPr marL="0" lvl="0" indent="0" algn="ctr" rtl="0">
              <a:spcBef>
                <a:spcPts val="600"/>
              </a:spcBef>
              <a:spcAft>
                <a:spcPts val="0"/>
              </a:spcAft>
              <a:buSzPct val="65000"/>
              <a:buNone/>
            </a:pPr>
            <a:endParaRPr sz="4800">
              <a:solidFill>
                <a:srgbClr val="FF0000"/>
              </a:solidFill>
            </a:endParaRPr>
          </a:p>
        </p:txBody>
      </p:sp>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body" idx="1"/>
          </p:nvPr>
        </p:nvSpPr>
        <p:spPr>
          <a:xfrm>
            <a:off x="395536" y="548680"/>
            <a:ext cx="8229600" cy="4709160"/>
          </a:xfrm>
          <a:prstGeom prst="rect">
            <a:avLst/>
          </a:prstGeom>
          <a:solidFill>
            <a:srgbClr val="DDD9E2"/>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rmAutofit/>
          </a:bodyPr>
          <a:lstStyle/>
          <a:p>
            <a:pPr marL="548640" lvl="0" indent="-295910" algn="l" rtl="0">
              <a:spcBef>
                <a:spcPts val="0"/>
              </a:spcBef>
              <a:spcAft>
                <a:spcPts val="0"/>
              </a:spcAft>
              <a:buSzPts val="1820"/>
              <a:buNone/>
            </a:pPr>
            <a:endParaRPr/>
          </a:p>
          <a:p>
            <a:pPr marL="548640" lvl="0" indent="-295910" algn="l" rtl="0">
              <a:spcBef>
                <a:spcPts val="560"/>
              </a:spcBef>
              <a:spcAft>
                <a:spcPts val="0"/>
              </a:spcAft>
              <a:buSzPts val="1820"/>
              <a:buNone/>
            </a:pPr>
            <a:endParaRPr/>
          </a:p>
          <a:p>
            <a:pPr marL="548640" lvl="0" indent="-295910" algn="l" rtl="0">
              <a:spcBef>
                <a:spcPts val="560"/>
              </a:spcBef>
              <a:spcAft>
                <a:spcPts val="0"/>
              </a:spcAft>
              <a:buSzPts val="1820"/>
              <a:buNone/>
            </a:pPr>
            <a:endParaRPr/>
          </a:p>
          <a:p>
            <a:pPr marL="548640" lvl="0" indent="-411480" algn="l" rtl="0">
              <a:spcBef>
                <a:spcPts val="640"/>
              </a:spcBef>
              <a:spcAft>
                <a:spcPts val="0"/>
              </a:spcAft>
              <a:buSzPts val="2080"/>
              <a:buChar char="▣"/>
            </a:pPr>
            <a:r>
              <a:rPr lang="sr-Cyrl-RS" sz="3200" b="1">
                <a:solidFill>
                  <a:schemeClr val="dk1"/>
                </a:solidFill>
                <a:latin typeface="Book Antiqua"/>
                <a:ea typeface="Book Antiqua"/>
                <a:cs typeface="Book Antiqua"/>
                <a:sym typeface="Book Antiqua"/>
              </a:rPr>
              <a:t>Важно је да знаш да се и међу играма које имају ознаку ПЕГИ 3 могу пронаћи и оне које због свог садржаја нису примерене деци.</a:t>
            </a:r>
            <a:endParaRPr sz="32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body" idx="1"/>
          </p:nvPr>
        </p:nvSpPr>
        <p:spPr>
          <a:xfrm>
            <a:off x="457200" y="1600200"/>
            <a:ext cx="8229600" cy="3773016"/>
          </a:xfrm>
          <a:prstGeom prst="rect">
            <a:avLst/>
          </a:prstGeom>
          <a:solidFill>
            <a:srgbClr val="E8E5EC"/>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rmAutofit/>
          </a:bodyPr>
          <a:lstStyle/>
          <a:p>
            <a:pPr marL="548640" lvl="0" indent="-411480" algn="l" rtl="0">
              <a:spcBef>
                <a:spcPts val="0"/>
              </a:spcBef>
              <a:spcAft>
                <a:spcPts val="0"/>
              </a:spcAft>
              <a:buSzPts val="2080"/>
              <a:buChar char="▣"/>
            </a:pPr>
            <a:r>
              <a:rPr lang="sr-Cyrl-RS" sz="3200" b="1">
                <a:solidFill>
                  <a:schemeClr val="dk1"/>
                </a:solidFill>
                <a:latin typeface="Book Antiqua"/>
                <a:ea typeface="Book Antiqua"/>
                <a:cs typeface="Book Antiqua"/>
                <a:sym typeface="Book Antiqua"/>
              </a:rPr>
              <a:t>Видео игре могу имати и доба и лош утицај на нас.</a:t>
            </a:r>
            <a:endParaRPr/>
          </a:p>
          <a:p>
            <a:pPr marL="548640" lvl="0" indent="-411480" algn="l" rtl="0">
              <a:spcBef>
                <a:spcPts val="640"/>
              </a:spcBef>
              <a:spcAft>
                <a:spcPts val="0"/>
              </a:spcAft>
              <a:buSzPts val="2080"/>
              <a:buChar char="▣"/>
            </a:pPr>
            <a:r>
              <a:rPr lang="sr-Cyrl-RS" sz="3200" b="1">
                <a:solidFill>
                  <a:schemeClr val="dk1"/>
                </a:solidFill>
                <a:latin typeface="Book Antiqua"/>
                <a:ea typeface="Book Antiqua"/>
                <a:cs typeface="Book Antiqua"/>
                <a:sym typeface="Book Antiqua"/>
              </a:rPr>
              <a:t>Уз помоћ одраслих научи како да иубегнеш лоше стране играња видео игара.</a:t>
            </a:r>
            <a:endParaRPr/>
          </a:p>
          <a:p>
            <a:pPr marL="548640" lvl="0" indent="-411480" algn="l" rtl="0">
              <a:spcBef>
                <a:spcPts val="640"/>
              </a:spcBef>
              <a:spcAft>
                <a:spcPts val="0"/>
              </a:spcAft>
              <a:buSzPts val="2080"/>
              <a:buChar char="▣"/>
            </a:pPr>
            <a:r>
              <a:rPr lang="sr-Cyrl-RS" sz="3200" b="1">
                <a:solidFill>
                  <a:schemeClr val="dk1"/>
                </a:solidFill>
                <a:latin typeface="Book Antiqua"/>
                <a:ea typeface="Book Antiqua"/>
                <a:cs typeface="Book Antiqua"/>
                <a:sym typeface="Book Antiqua"/>
              </a:rPr>
              <a:t>Видео игре увек бирај заједно са одраслима.</a:t>
            </a:r>
            <a:endParaRPr sz="3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r>
              <a:rPr lang="sr-Cyrl-RS"/>
              <a:t>Шта су ПЕГИ ознаке?</a:t>
            </a:r>
            <a:endParaRPr/>
          </a:p>
        </p:txBody>
      </p:sp>
      <p:sp>
        <p:nvSpPr>
          <p:cNvPr id="95" name="Google Shape;95;p14"/>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rmAutofit fontScale="92500" lnSpcReduction="20000"/>
          </a:bodyPr>
          <a:lstStyle/>
          <a:p>
            <a:pPr marL="548640" lvl="0" indent="-411480" algn="l" rtl="0">
              <a:spcBef>
                <a:spcPts val="0"/>
              </a:spcBef>
              <a:spcAft>
                <a:spcPts val="0"/>
              </a:spcAft>
              <a:buSzPct val="64999"/>
              <a:buChar char="▣"/>
            </a:pPr>
            <a:r>
              <a:rPr lang="sr-Cyrl-RS" sz="4000"/>
              <a:t>ПЕГИ је скраћеница од ‘’Pan European Game Information’’ и указује на то ком узрастује примерена конкретна видео–игра  и какав је њен садржај . Тренутно се користи у 39 држава. Организација је развијена од стране компаније Interactive Software Federation of Europe, а основана је априла 2003. године. </a:t>
            </a:r>
            <a:endParaRPr/>
          </a:p>
          <a:p>
            <a:pPr marL="548640" lvl="0" indent="-304577" algn="l" rtl="0">
              <a:spcBef>
                <a:spcPts val="518"/>
              </a:spcBef>
              <a:spcAft>
                <a:spcPts val="0"/>
              </a:spcAft>
              <a:buSzPct val="65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rmAutofit/>
          </a:bodyPr>
          <a:lstStyle/>
          <a:p>
            <a:pPr marL="548640" lvl="0" indent="-411480" algn="l" rtl="0">
              <a:spcBef>
                <a:spcPts val="0"/>
              </a:spcBef>
              <a:spcAft>
                <a:spcPts val="0"/>
              </a:spcAft>
              <a:buSzPts val="1820"/>
              <a:buChar char="▣"/>
            </a:pPr>
            <a:r>
              <a:rPr lang="sr-Cyrl-RS"/>
              <a:t>ПЕГИ ознаке не означавају колико је игрица тешка, већ описујукако игрица може утицати на децу.</a:t>
            </a:r>
            <a:endParaRPr/>
          </a:p>
          <a:p>
            <a:pPr marL="548640" lvl="0" indent="-295910" algn="l" rtl="0">
              <a:spcBef>
                <a:spcPts val="560"/>
              </a:spcBef>
              <a:spcAft>
                <a:spcPts val="0"/>
              </a:spcAft>
              <a:buSzPts val="1820"/>
              <a:buNone/>
            </a:pPr>
            <a:endParaRPr/>
          </a:p>
          <a:p>
            <a:pPr marL="548640" lvl="0" indent="-411480" algn="l" rtl="0">
              <a:spcBef>
                <a:spcPts val="560"/>
              </a:spcBef>
              <a:spcAft>
                <a:spcPts val="0"/>
              </a:spcAft>
              <a:buSzPts val="1820"/>
              <a:buChar char="▣"/>
            </a:pPr>
            <a:r>
              <a:rPr lang="sr-Cyrl-RS"/>
              <a:t>Пре него што инсталираш неку видео – игруобавезно провери да ли одговара твом узрасту!</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6" descr="pegi 3.png"/>
          <p:cNvPicPr preferRelativeResize="0"/>
          <p:nvPr/>
        </p:nvPicPr>
        <p:blipFill rotWithShape="1">
          <a:blip r:embed="rId3">
            <a:alphaModFix/>
          </a:blip>
          <a:srcRect t="-2363" r="-119" b="-360"/>
          <a:stretch/>
        </p:blipFill>
        <p:spPr>
          <a:xfrm>
            <a:off x="7020272" y="188640"/>
            <a:ext cx="1714512" cy="1857388"/>
          </a:xfrm>
          <a:prstGeom prst="rect">
            <a:avLst/>
          </a:prstGeom>
          <a:solidFill>
            <a:srgbClr val="ECECEC"/>
          </a:solidFill>
          <a:ln w="88900" cap="sq" cmpd="sng">
            <a:solidFill>
              <a:srgbClr val="4E4D51"/>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7" name="Google Shape;10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r>
              <a:rPr lang="sr-Cyrl-RS"/>
              <a:t>ПЕГИ 3</a:t>
            </a:r>
            <a:endParaRPr/>
          </a:p>
        </p:txBody>
      </p:sp>
      <p:sp>
        <p:nvSpPr>
          <p:cNvPr id="108" name="Google Shape;108;p16"/>
          <p:cNvSpPr txBox="1">
            <a:spLocks noGrp="1"/>
          </p:cNvSpPr>
          <p:nvPr>
            <p:ph type="body" idx="1"/>
          </p:nvPr>
        </p:nvSpPr>
        <p:spPr>
          <a:xfrm>
            <a:off x="467544" y="1628800"/>
            <a:ext cx="8229600" cy="4709160"/>
          </a:xfrm>
          <a:prstGeom prst="rect">
            <a:avLst/>
          </a:prstGeom>
          <a:noFill/>
          <a:ln>
            <a:noFill/>
          </a:ln>
        </p:spPr>
        <p:txBody>
          <a:bodyPr spcFirstLastPara="1" wrap="square" lIns="91425" tIns="45700" rIns="91425" bIns="45700" anchor="t" anchorCtr="0">
            <a:normAutofit/>
          </a:bodyPr>
          <a:lstStyle/>
          <a:p>
            <a:pPr marL="548640" lvl="0" indent="-411480" algn="l" rtl="0">
              <a:spcBef>
                <a:spcPts val="0"/>
              </a:spcBef>
              <a:spcAft>
                <a:spcPts val="0"/>
              </a:spcAft>
              <a:buSzPts val="2340"/>
              <a:buFont typeface="Noto Sans Symbols"/>
              <a:buChar char="❑"/>
            </a:pPr>
            <a:r>
              <a:rPr lang="sr-Cyrl-RS" sz="3600"/>
              <a:t>Сматра се прикладним за све старосне групе. Игра не би требало да садржи никакве призоре који би могли да уплаше млађу децу. Прихватљив је врло благ облик насиља (у комичном контексту или дечјем окружењу). Псовке не смеју бити присутне.</a:t>
            </a:r>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500034" y="28572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r>
              <a:rPr lang="sr-Cyrl-RS"/>
              <a:t>ПЕГИ 7 </a:t>
            </a:r>
            <a:endParaRPr/>
          </a:p>
        </p:txBody>
      </p:sp>
      <p:sp>
        <p:nvSpPr>
          <p:cNvPr id="114" name="Google Shape;114;p17"/>
          <p:cNvSpPr txBox="1">
            <a:spLocks noGrp="1"/>
          </p:cNvSpPr>
          <p:nvPr>
            <p:ph type="body" idx="1"/>
          </p:nvPr>
        </p:nvSpPr>
        <p:spPr>
          <a:xfrm>
            <a:off x="539552" y="2132856"/>
            <a:ext cx="8115328" cy="3929091"/>
          </a:xfrm>
          <a:prstGeom prst="rect">
            <a:avLst/>
          </a:prstGeom>
          <a:noFill/>
          <a:ln>
            <a:noFill/>
          </a:ln>
        </p:spPr>
        <p:txBody>
          <a:bodyPr spcFirstLastPara="1" wrap="square" lIns="91425" tIns="45700" rIns="91425" bIns="45700" anchor="t" anchorCtr="0">
            <a:normAutofit fontScale="92500"/>
          </a:bodyPr>
          <a:lstStyle/>
          <a:p>
            <a:pPr marL="548640" lvl="0" indent="-289306" algn="just" rtl="0">
              <a:spcBef>
                <a:spcPts val="0"/>
              </a:spcBef>
              <a:spcAft>
                <a:spcPts val="0"/>
              </a:spcAft>
              <a:buSzPct val="64999"/>
              <a:buFont typeface="Noto Sans Symbols"/>
              <a:buNone/>
            </a:pPr>
            <a:endParaRPr sz="3200"/>
          </a:p>
          <a:p>
            <a:pPr marL="548640" lvl="0" indent="-411480" algn="just" rtl="0">
              <a:spcBef>
                <a:spcPts val="592"/>
              </a:spcBef>
              <a:spcAft>
                <a:spcPts val="0"/>
              </a:spcAft>
              <a:buSzPct val="64999"/>
              <a:buFont typeface="Noto Sans Symbols"/>
              <a:buChar char="❑"/>
            </a:pPr>
            <a:r>
              <a:rPr lang="sr-Cyrl-RS" sz="3200"/>
              <a:t>Игра је намењена деци од 7 и више година али садржај игре може бити  са сценама које могу да изазову страх код млађе публике требало би спадати у ову категорију. Дозвољени су врло благи облици насиља (подразумевано, нереалистично или неопширно насиље) као и вулгарност.</a:t>
            </a:r>
            <a:endParaRPr sz="3200"/>
          </a:p>
        </p:txBody>
      </p:sp>
      <p:pic>
        <p:nvPicPr>
          <p:cNvPr id="115" name="Google Shape;115;p17" descr="PEGI_7.svg.png"/>
          <p:cNvPicPr preferRelativeResize="0"/>
          <p:nvPr/>
        </p:nvPicPr>
        <p:blipFill rotWithShape="1">
          <a:blip r:embed="rId3">
            <a:alphaModFix/>
          </a:blip>
          <a:srcRect/>
          <a:stretch/>
        </p:blipFill>
        <p:spPr>
          <a:xfrm>
            <a:off x="7110399" y="188640"/>
            <a:ext cx="1764430" cy="1888559"/>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67544" y="260648"/>
            <a:ext cx="8229600" cy="144016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r>
              <a:rPr lang="sr-Cyrl-RS"/>
              <a:t>В</a:t>
            </a:r>
            <a:endParaRPr/>
          </a:p>
        </p:txBody>
      </p:sp>
      <p:sp>
        <p:nvSpPr>
          <p:cNvPr id="121" name="Google Shape;121;p18"/>
          <p:cNvSpPr txBox="1">
            <a:spLocks noGrp="1"/>
          </p:cNvSpPr>
          <p:nvPr>
            <p:ph type="body" idx="1"/>
          </p:nvPr>
        </p:nvSpPr>
        <p:spPr>
          <a:xfrm>
            <a:off x="467544" y="1628800"/>
            <a:ext cx="8229600" cy="470916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0"/>
              </a:spcAft>
              <a:buSzPts val="1820"/>
              <a:buNone/>
            </a:pPr>
            <a:endParaRPr/>
          </a:p>
          <a:p>
            <a:pPr marL="548640" lvl="0" indent="-295910" algn="l" rtl="0">
              <a:spcBef>
                <a:spcPts val="560"/>
              </a:spcBef>
              <a:spcAft>
                <a:spcPts val="0"/>
              </a:spcAft>
              <a:buSzPts val="1820"/>
              <a:buNone/>
            </a:pPr>
            <a:endParaRPr/>
          </a:p>
          <a:p>
            <a:pPr marL="548640" lvl="0" indent="-411480" algn="l" rtl="0">
              <a:spcBef>
                <a:spcPts val="640"/>
              </a:spcBef>
              <a:spcAft>
                <a:spcPts val="0"/>
              </a:spcAft>
              <a:buSzPts val="2080"/>
              <a:buChar char="▣"/>
            </a:pPr>
            <a:r>
              <a:rPr lang="sr-Cyrl-RS" sz="3200" b="1"/>
              <a:t>Видео игре са овим ознакама нису примерене за ученике нашег узраста.  </a:t>
            </a:r>
            <a:endParaRPr/>
          </a:p>
          <a:p>
            <a:pPr marL="548640" lvl="0" indent="-295910" algn="l" rtl="0">
              <a:spcBef>
                <a:spcPts val="560"/>
              </a:spcBef>
              <a:spcAft>
                <a:spcPts val="0"/>
              </a:spcAft>
              <a:buSzPts val="1820"/>
              <a:buNone/>
            </a:pPr>
            <a:endParaRPr/>
          </a:p>
          <a:p>
            <a:pPr marL="548640" lvl="0" indent="-411480" algn="l" rtl="0">
              <a:spcBef>
                <a:spcPts val="560"/>
              </a:spcBef>
              <a:spcAft>
                <a:spcPts val="0"/>
              </a:spcAft>
              <a:buSzPts val="1820"/>
              <a:buChar char="▣"/>
            </a:pPr>
            <a:r>
              <a:rPr lang="sr-Cyrl-RS"/>
              <a:t>Игре са овим ознакама приказују насиље, коцкање, употрбу псовки, конзумирање дувана, алкохола, илегалних супстанци .                    </a:t>
            </a:r>
            <a:endParaRPr/>
          </a:p>
        </p:txBody>
      </p:sp>
      <p:pic>
        <p:nvPicPr>
          <p:cNvPr id="122" name="Google Shape;122;p18"/>
          <p:cNvPicPr preferRelativeResize="0"/>
          <p:nvPr/>
        </p:nvPicPr>
        <p:blipFill rotWithShape="1">
          <a:blip r:embed="rId3">
            <a:alphaModFix/>
          </a:blip>
          <a:srcRect/>
          <a:stretch/>
        </p:blipFill>
        <p:spPr>
          <a:xfrm>
            <a:off x="1187624" y="322263"/>
            <a:ext cx="1700213" cy="2073275"/>
          </a:xfrm>
          <a:prstGeom prst="rect">
            <a:avLst/>
          </a:prstGeom>
          <a:noFill/>
          <a:ln>
            <a:noFill/>
          </a:ln>
        </p:spPr>
      </p:pic>
      <p:pic>
        <p:nvPicPr>
          <p:cNvPr id="123" name="Google Shape;123;p18"/>
          <p:cNvPicPr preferRelativeResize="0"/>
          <p:nvPr/>
        </p:nvPicPr>
        <p:blipFill rotWithShape="1">
          <a:blip r:embed="rId4">
            <a:alphaModFix/>
          </a:blip>
          <a:srcRect/>
          <a:stretch/>
        </p:blipFill>
        <p:spPr>
          <a:xfrm>
            <a:off x="3851920" y="358774"/>
            <a:ext cx="1676288" cy="2036763"/>
          </a:xfrm>
          <a:prstGeom prst="rect">
            <a:avLst/>
          </a:prstGeom>
          <a:noFill/>
          <a:ln>
            <a:noFill/>
          </a:ln>
        </p:spPr>
      </p:pic>
      <p:pic>
        <p:nvPicPr>
          <p:cNvPr id="124" name="Google Shape;124;p18"/>
          <p:cNvPicPr preferRelativeResize="0"/>
          <p:nvPr/>
        </p:nvPicPr>
        <p:blipFill rotWithShape="1">
          <a:blip r:embed="rId5">
            <a:alphaModFix/>
          </a:blip>
          <a:srcRect/>
          <a:stretch/>
        </p:blipFill>
        <p:spPr>
          <a:xfrm>
            <a:off x="6372200" y="304800"/>
            <a:ext cx="1658937" cy="20907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r>
              <a:rPr lang="sr-Cyrl-RS"/>
              <a:t>Остале ПЕГИ ОЗНАКЕ</a:t>
            </a:r>
            <a:endParaRPr/>
          </a:p>
        </p:txBody>
      </p:sp>
      <p:sp>
        <p:nvSpPr>
          <p:cNvPr id="130" name="Google Shape;130;p19"/>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rmAutofit/>
          </a:bodyPr>
          <a:lstStyle/>
          <a:p>
            <a:pPr marL="548640" lvl="0" indent="-411480" algn="l" rtl="0">
              <a:spcBef>
                <a:spcPts val="0"/>
              </a:spcBef>
              <a:spcAft>
                <a:spcPts val="0"/>
              </a:spcAft>
              <a:buSzPts val="1820"/>
              <a:buFont typeface="Noto Sans Symbols"/>
              <a:buChar char="❑"/>
            </a:pPr>
            <a:r>
              <a:rPr lang="sr-Cyrl-RS"/>
              <a:t>              </a:t>
            </a:r>
            <a:r>
              <a:rPr lang="sr-Cyrl-RS" sz="3200" b="1"/>
              <a:t>Игра са насиљем.</a:t>
            </a:r>
            <a:endParaRPr/>
          </a:p>
          <a:p>
            <a:pPr marL="548640" lvl="0" indent="-279400" algn="l" rtl="0">
              <a:spcBef>
                <a:spcPts val="640"/>
              </a:spcBef>
              <a:spcAft>
                <a:spcPts val="0"/>
              </a:spcAft>
              <a:buSzPts val="2080"/>
              <a:buFont typeface="Noto Sans Symbols"/>
              <a:buNone/>
            </a:pPr>
            <a:endParaRPr sz="3200" b="1"/>
          </a:p>
          <a:p>
            <a:pPr marL="548640" lvl="0" indent="-279400" algn="l" rtl="0">
              <a:spcBef>
                <a:spcPts val="640"/>
              </a:spcBef>
              <a:spcAft>
                <a:spcPts val="0"/>
              </a:spcAft>
              <a:buSzPts val="2080"/>
              <a:buFont typeface="Noto Sans Symbols"/>
              <a:buNone/>
            </a:pPr>
            <a:endParaRPr sz="3200" b="1"/>
          </a:p>
          <a:p>
            <a:pPr marL="548640" lvl="0" indent="-411480" algn="l" rtl="0">
              <a:spcBef>
                <a:spcPts val="640"/>
              </a:spcBef>
              <a:spcAft>
                <a:spcPts val="0"/>
              </a:spcAft>
              <a:buSzPts val="2080"/>
              <a:buFont typeface="Noto Sans Symbols"/>
              <a:buChar char="❑"/>
            </a:pPr>
            <a:r>
              <a:rPr lang="sr-Cyrl-RS" sz="3200" b="1"/>
              <a:t>            Игра садржи ружне речи.</a:t>
            </a:r>
            <a:endParaRPr/>
          </a:p>
          <a:p>
            <a:pPr marL="548640" lvl="0" indent="-279400" algn="l" rtl="0">
              <a:spcBef>
                <a:spcPts val="640"/>
              </a:spcBef>
              <a:spcAft>
                <a:spcPts val="0"/>
              </a:spcAft>
              <a:buSzPts val="2080"/>
              <a:buFont typeface="Noto Sans Symbols"/>
              <a:buNone/>
            </a:pPr>
            <a:endParaRPr sz="3200" b="1"/>
          </a:p>
          <a:p>
            <a:pPr marL="548640" lvl="0" indent="-279400" algn="l" rtl="0">
              <a:spcBef>
                <a:spcPts val="640"/>
              </a:spcBef>
              <a:spcAft>
                <a:spcPts val="0"/>
              </a:spcAft>
              <a:buSzPts val="2080"/>
              <a:buFont typeface="Noto Sans Symbols"/>
              <a:buNone/>
            </a:pPr>
            <a:endParaRPr sz="3200" b="1"/>
          </a:p>
          <a:p>
            <a:pPr marL="548640" lvl="0" indent="-411480" algn="l" rtl="0">
              <a:spcBef>
                <a:spcPts val="640"/>
              </a:spcBef>
              <a:spcAft>
                <a:spcPts val="0"/>
              </a:spcAft>
              <a:buSzPts val="2080"/>
              <a:buFont typeface="Noto Sans Symbols"/>
              <a:buChar char="❑"/>
            </a:pPr>
            <a:r>
              <a:rPr lang="sr-Cyrl-RS" sz="3200" b="1"/>
              <a:t>            Игра изазива страх код деце.</a:t>
            </a:r>
            <a:endParaRPr sz="3200" b="1"/>
          </a:p>
        </p:txBody>
      </p:sp>
      <p:pic>
        <p:nvPicPr>
          <p:cNvPr id="131" name="Google Shape;131;p19" descr="violence-black-EN.jpg"/>
          <p:cNvPicPr preferRelativeResize="0"/>
          <p:nvPr/>
        </p:nvPicPr>
        <p:blipFill rotWithShape="1">
          <a:blip r:embed="rId3">
            <a:alphaModFix/>
          </a:blip>
          <a:srcRect/>
          <a:stretch/>
        </p:blipFill>
        <p:spPr>
          <a:xfrm>
            <a:off x="755576" y="1268760"/>
            <a:ext cx="1353312" cy="1353312"/>
          </a:xfrm>
          <a:prstGeom prst="rect">
            <a:avLst/>
          </a:prstGeom>
          <a:noFill/>
          <a:ln>
            <a:noFill/>
          </a:ln>
        </p:spPr>
      </p:pic>
      <p:pic>
        <p:nvPicPr>
          <p:cNvPr id="132" name="Google Shape;132;p19"/>
          <p:cNvPicPr preferRelativeResize="0"/>
          <p:nvPr/>
        </p:nvPicPr>
        <p:blipFill rotWithShape="1">
          <a:blip r:embed="rId4">
            <a:alphaModFix/>
          </a:blip>
          <a:srcRect/>
          <a:stretch/>
        </p:blipFill>
        <p:spPr>
          <a:xfrm>
            <a:off x="755576" y="2852936"/>
            <a:ext cx="1354137" cy="1354137"/>
          </a:xfrm>
          <a:prstGeom prst="rect">
            <a:avLst/>
          </a:prstGeom>
          <a:noFill/>
          <a:ln>
            <a:noFill/>
          </a:ln>
        </p:spPr>
      </p:pic>
      <p:pic>
        <p:nvPicPr>
          <p:cNvPr id="133" name="Google Shape;133;p19"/>
          <p:cNvPicPr preferRelativeResize="0"/>
          <p:nvPr/>
        </p:nvPicPr>
        <p:blipFill rotWithShape="1">
          <a:blip r:embed="rId5">
            <a:alphaModFix/>
          </a:blip>
          <a:srcRect/>
          <a:stretch/>
        </p:blipFill>
        <p:spPr>
          <a:xfrm>
            <a:off x="685718" y="4725144"/>
            <a:ext cx="1354137" cy="1354137"/>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457200" y="459758"/>
            <a:ext cx="8229600" cy="5849602"/>
          </a:xfrm>
          <a:prstGeom prst="rect">
            <a:avLst/>
          </a:prstGeom>
          <a:noFill/>
          <a:ln>
            <a:noFill/>
          </a:ln>
        </p:spPr>
        <p:txBody>
          <a:bodyPr spcFirstLastPara="1" wrap="square" lIns="91425" tIns="45700" rIns="91425" bIns="45700" anchor="t" anchorCtr="0">
            <a:normAutofit/>
          </a:bodyPr>
          <a:lstStyle/>
          <a:p>
            <a:pPr marL="137160" lvl="0" indent="0" algn="l" rtl="0">
              <a:spcBef>
                <a:spcPts val="0"/>
              </a:spcBef>
              <a:spcAft>
                <a:spcPts val="0"/>
              </a:spcAft>
              <a:buSzPts val="2080"/>
              <a:buNone/>
            </a:pPr>
            <a:r>
              <a:rPr lang="sr-Cyrl-RS" sz="3200" b="1"/>
              <a:t>             Игра подстиче верску и </a:t>
            </a:r>
            <a:endParaRPr/>
          </a:p>
          <a:p>
            <a:pPr marL="548640" lvl="0" indent="-411480" algn="l" rtl="0">
              <a:spcBef>
                <a:spcPts val="640"/>
              </a:spcBef>
              <a:spcAft>
                <a:spcPts val="0"/>
              </a:spcAft>
              <a:buSzPts val="2080"/>
              <a:buChar char="▣"/>
            </a:pPr>
            <a:r>
              <a:rPr lang="sr-Cyrl-RS" sz="3200" b="1"/>
              <a:t>         етничку мржњу.</a:t>
            </a:r>
            <a:endParaRPr/>
          </a:p>
          <a:p>
            <a:pPr marL="137160" lvl="0" indent="0" algn="l" rtl="0">
              <a:spcBef>
                <a:spcPts val="640"/>
              </a:spcBef>
              <a:spcAft>
                <a:spcPts val="0"/>
              </a:spcAft>
              <a:buSzPts val="2080"/>
              <a:buNone/>
            </a:pPr>
            <a:r>
              <a:rPr lang="sr-Cyrl-RS" sz="3200" b="1"/>
              <a:t>             </a:t>
            </a:r>
            <a:endParaRPr/>
          </a:p>
          <a:p>
            <a:pPr marL="137160" lvl="0" indent="0" algn="l" rtl="0">
              <a:spcBef>
                <a:spcPts val="640"/>
              </a:spcBef>
              <a:spcAft>
                <a:spcPts val="0"/>
              </a:spcAft>
              <a:buSzPts val="2080"/>
              <a:buNone/>
            </a:pPr>
            <a:r>
              <a:rPr lang="sr-Cyrl-RS" sz="3200" b="1"/>
              <a:t>              Игра приказује употребу </a:t>
            </a:r>
            <a:endParaRPr/>
          </a:p>
          <a:p>
            <a:pPr marL="137160" lvl="0" indent="0" algn="l" rtl="0">
              <a:spcBef>
                <a:spcPts val="640"/>
              </a:spcBef>
              <a:spcAft>
                <a:spcPts val="0"/>
              </a:spcAft>
              <a:buSzPts val="2080"/>
              <a:buNone/>
            </a:pPr>
            <a:r>
              <a:rPr lang="sr-Cyrl-RS" sz="3200" b="1"/>
              <a:t>              дувана, алкохола и нелегалних  </a:t>
            </a:r>
            <a:endParaRPr/>
          </a:p>
          <a:p>
            <a:pPr marL="137160" lvl="0" indent="0" algn="l" rtl="0">
              <a:spcBef>
                <a:spcPts val="640"/>
              </a:spcBef>
              <a:spcAft>
                <a:spcPts val="0"/>
              </a:spcAft>
              <a:buSzPts val="2080"/>
              <a:buNone/>
            </a:pPr>
            <a:r>
              <a:rPr lang="sr-Cyrl-RS" sz="3200" b="1"/>
              <a:t>              супстанци. </a:t>
            </a:r>
            <a:endParaRPr/>
          </a:p>
          <a:p>
            <a:pPr marL="137160" lvl="0" indent="0" algn="l" rtl="0">
              <a:spcBef>
                <a:spcPts val="640"/>
              </a:spcBef>
              <a:spcAft>
                <a:spcPts val="0"/>
              </a:spcAft>
              <a:buSzPts val="2080"/>
              <a:buNone/>
            </a:pPr>
            <a:r>
              <a:rPr lang="sr-Cyrl-RS" sz="3200" b="1"/>
              <a:t>             </a:t>
            </a:r>
            <a:endParaRPr/>
          </a:p>
          <a:p>
            <a:pPr marL="137160" lvl="0" indent="0" algn="l" rtl="0">
              <a:spcBef>
                <a:spcPts val="640"/>
              </a:spcBef>
              <a:spcAft>
                <a:spcPts val="0"/>
              </a:spcAft>
              <a:buSzPts val="2080"/>
              <a:buNone/>
            </a:pPr>
            <a:r>
              <a:rPr lang="sr-Cyrl-RS" sz="3200" b="1"/>
              <a:t>              Игра приказује еротску голотињу </a:t>
            </a:r>
            <a:endParaRPr/>
          </a:p>
          <a:p>
            <a:pPr marL="137160" lvl="0" indent="0" algn="l" rtl="0">
              <a:spcBef>
                <a:spcPts val="640"/>
              </a:spcBef>
              <a:spcAft>
                <a:spcPts val="0"/>
              </a:spcAft>
              <a:buSzPts val="2080"/>
              <a:buNone/>
            </a:pPr>
            <a:r>
              <a:rPr lang="sr-Cyrl-RS" sz="3200" b="1"/>
              <a:t>              и неприкладне радње и понашање. </a:t>
            </a:r>
            <a:endParaRPr sz="3200" b="1"/>
          </a:p>
        </p:txBody>
      </p:sp>
      <p:pic>
        <p:nvPicPr>
          <p:cNvPr id="139" name="Google Shape;139;p20"/>
          <p:cNvPicPr preferRelativeResize="0"/>
          <p:nvPr/>
        </p:nvPicPr>
        <p:blipFill rotWithShape="1">
          <a:blip r:embed="rId3">
            <a:alphaModFix/>
          </a:blip>
          <a:srcRect/>
          <a:stretch/>
        </p:blipFill>
        <p:spPr>
          <a:xfrm>
            <a:off x="375821" y="548680"/>
            <a:ext cx="1570036" cy="1570036"/>
          </a:xfrm>
          <a:prstGeom prst="rect">
            <a:avLst/>
          </a:prstGeom>
          <a:noFill/>
          <a:ln>
            <a:noFill/>
          </a:ln>
        </p:spPr>
      </p:pic>
      <p:pic>
        <p:nvPicPr>
          <p:cNvPr id="140" name="Google Shape;140;p20"/>
          <p:cNvPicPr preferRelativeResize="0"/>
          <p:nvPr/>
        </p:nvPicPr>
        <p:blipFill rotWithShape="1">
          <a:blip r:embed="rId4">
            <a:alphaModFix/>
          </a:blip>
          <a:srcRect/>
          <a:stretch/>
        </p:blipFill>
        <p:spPr>
          <a:xfrm>
            <a:off x="375821" y="2348880"/>
            <a:ext cx="1570036" cy="1570036"/>
          </a:xfrm>
          <a:prstGeom prst="rect">
            <a:avLst/>
          </a:prstGeom>
          <a:noFill/>
          <a:ln>
            <a:noFill/>
          </a:ln>
        </p:spPr>
      </p:pic>
      <p:pic>
        <p:nvPicPr>
          <p:cNvPr id="141" name="Google Shape;141;p20"/>
          <p:cNvPicPr preferRelativeResize="0"/>
          <p:nvPr/>
        </p:nvPicPr>
        <p:blipFill rotWithShape="1">
          <a:blip r:embed="rId5">
            <a:alphaModFix/>
          </a:blip>
          <a:srcRect/>
          <a:stretch/>
        </p:blipFill>
        <p:spPr>
          <a:xfrm>
            <a:off x="375821" y="4437112"/>
            <a:ext cx="1584176" cy="1584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body" idx="1"/>
          </p:nvPr>
        </p:nvSpPr>
        <p:spPr>
          <a:xfrm>
            <a:off x="467544" y="548680"/>
            <a:ext cx="8229600" cy="4709160"/>
          </a:xfrm>
          <a:prstGeom prst="rect">
            <a:avLst/>
          </a:prstGeom>
          <a:noFill/>
          <a:ln>
            <a:noFill/>
          </a:ln>
        </p:spPr>
        <p:txBody>
          <a:bodyPr spcFirstLastPara="1" wrap="square" lIns="91425" tIns="45700" rIns="91425" bIns="45700" anchor="t" anchorCtr="0">
            <a:normAutofit/>
          </a:bodyPr>
          <a:lstStyle/>
          <a:p>
            <a:pPr marL="137160" lvl="0" indent="0" algn="l" rtl="0">
              <a:spcBef>
                <a:spcPts val="0"/>
              </a:spcBef>
              <a:spcAft>
                <a:spcPts val="0"/>
              </a:spcAft>
              <a:buSzPts val="1820"/>
              <a:buNone/>
            </a:pPr>
            <a:r>
              <a:rPr lang="sr-Cyrl-RS"/>
              <a:t>               </a:t>
            </a:r>
            <a:r>
              <a:rPr lang="sr-Cyrl-RS" sz="3200" b="1"/>
              <a:t>Игра садржи елементе који </a:t>
            </a:r>
            <a:endParaRPr/>
          </a:p>
          <a:p>
            <a:pPr marL="137160" lvl="0" indent="0" algn="l" rtl="0">
              <a:spcBef>
                <a:spcPts val="640"/>
              </a:spcBef>
              <a:spcAft>
                <a:spcPts val="0"/>
              </a:spcAft>
              <a:buSzPts val="2080"/>
              <a:buNone/>
            </a:pPr>
            <a:r>
              <a:rPr lang="sr-Cyrl-RS" sz="3200" b="1"/>
              <a:t>             подстичу или подучавају коцкање.</a:t>
            </a:r>
            <a:endParaRPr/>
          </a:p>
          <a:p>
            <a:pPr marL="137160" lvl="0" indent="0" algn="l" rtl="0">
              <a:spcBef>
                <a:spcPts val="640"/>
              </a:spcBef>
              <a:spcAft>
                <a:spcPts val="0"/>
              </a:spcAft>
              <a:buSzPts val="2080"/>
              <a:buNone/>
            </a:pPr>
            <a:endParaRPr sz="3200" b="1"/>
          </a:p>
          <a:p>
            <a:pPr marL="137160" lvl="0" indent="0" algn="l" rtl="0">
              <a:spcBef>
                <a:spcPts val="640"/>
              </a:spcBef>
              <a:spcAft>
                <a:spcPts val="0"/>
              </a:spcAft>
              <a:buSzPts val="2080"/>
              <a:buNone/>
            </a:pPr>
            <a:r>
              <a:rPr lang="sr-Cyrl-RS" sz="3200" b="1"/>
              <a:t>               Велики број игара чак и са</a:t>
            </a:r>
            <a:endParaRPr/>
          </a:p>
          <a:p>
            <a:pPr marL="137160" lvl="0" indent="0" algn="l" rtl="0">
              <a:spcBef>
                <a:spcPts val="640"/>
              </a:spcBef>
              <a:spcAft>
                <a:spcPts val="0"/>
              </a:spcAft>
              <a:buSzPts val="2080"/>
              <a:buNone/>
            </a:pPr>
            <a:r>
              <a:rPr lang="sr-Cyrl-RS" sz="3200" b="1"/>
              <a:t>               ознаком ПЕГИ 3 садржеогласе и </a:t>
            </a:r>
            <a:endParaRPr/>
          </a:p>
          <a:p>
            <a:pPr marL="137160" lvl="0" indent="0" algn="l" rtl="0">
              <a:spcBef>
                <a:spcPts val="640"/>
              </a:spcBef>
              <a:spcAft>
                <a:spcPts val="0"/>
              </a:spcAft>
              <a:buSzPts val="2080"/>
              <a:buNone/>
            </a:pPr>
            <a:r>
              <a:rPr lang="sr-Cyrl-RS" sz="3200" b="1"/>
              <a:t>               могућност куповине унутар игре. Такве игре, уз помоћ одраслих треба пријавити.</a:t>
            </a:r>
            <a:endParaRPr sz="3200" b="1"/>
          </a:p>
        </p:txBody>
      </p:sp>
      <p:pic>
        <p:nvPicPr>
          <p:cNvPr id="147" name="Google Shape;147;p21"/>
          <p:cNvPicPr preferRelativeResize="0"/>
          <p:nvPr/>
        </p:nvPicPr>
        <p:blipFill rotWithShape="1">
          <a:blip r:embed="rId3">
            <a:alphaModFix/>
          </a:blip>
          <a:srcRect/>
          <a:stretch/>
        </p:blipFill>
        <p:spPr>
          <a:xfrm>
            <a:off x="467543" y="620688"/>
            <a:ext cx="1354137" cy="1354137"/>
          </a:xfrm>
          <a:prstGeom prst="rect">
            <a:avLst/>
          </a:prstGeom>
          <a:noFill/>
          <a:ln>
            <a:noFill/>
          </a:ln>
        </p:spPr>
      </p:pic>
      <p:pic>
        <p:nvPicPr>
          <p:cNvPr id="148" name="Google Shape;148;p21"/>
          <p:cNvPicPr preferRelativeResize="0"/>
          <p:nvPr/>
        </p:nvPicPr>
        <p:blipFill rotWithShape="1">
          <a:blip r:embed="rId4">
            <a:alphaModFix/>
          </a:blip>
          <a:srcRect/>
          <a:stretch/>
        </p:blipFill>
        <p:spPr>
          <a:xfrm>
            <a:off x="467544" y="2420888"/>
            <a:ext cx="1656184" cy="1482221"/>
          </a:xfrm>
          <a:prstGeom prst="rect">
            <a:avLst/>
          </a:prstGeom>
          <a:noFill/>
          <a:ln>
            <a:noFill/>
          </a:ln>
        </p:spPr>
      </p:pic>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On-screen Show (4:3)</PresentationFormat>
  <Paragraphs>51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 Antiqua</vt:lpstr>
      <vt:lpstr>Noto Sans Symbols</vt:lpstr>
      <vt:lpstr>Lucida Sans</vt:lpstr>
      <vt:lpstr>Calibri</vt:lpstr>
      <vt:lpstr>Apex</vt:lpstr>
      <vt:lpstr>БУДИМО ОДГОВОРНИ И БЕЗБЕДНИ НА ИНТЕРНЕТУ </vt:lpstr>
      <vt:lpstr>Шта су ПЕГИ ознаке?</vt:lpstr>
      <vt:lpstr>PowerPoint Presentation</vt:lpstr>
      <vt:lpstr>ПЕГИ 3</vt:lpstr>
      <vt:lpstr>ПЕГИ 7 </vt:lpstr>
      <vt:lpstr>В</vt:lpstr>
      <vt:lpstr>Остале ПЕГИ ОЗНАКЕ</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БУДИМО ОДГОВОРНИ И БЕЗБЕДНИ НА ИНТЕРНЕТУ </dc:title>
  <dc:creator>HP</dc:creator>
  <cp:lastModifiedBy>HP</cp:lastModifiedBy>
  <cp:revision>1</cp:revision>
  <dcterms:modified xsi:type="dcterms:W3CDTF">2024-02-29T19:30:40Z</dcterms:modified>
</cp:coreProperties>
</file>