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58518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2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Google Shape;24;p2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" name="Google Shape;25;p2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6" name="Google Shape;26;p2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27" name="Google Shape;27;p2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8" name="Google Shape;28;p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30" name="Google Shape;30;p2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31" name="Google Shape;31;p2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32" name="Google Shape;32;p2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03" name="Google Shape;103;p12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 b="0" i="0" u="none" strike="noStrike" cap="non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4" name="Google Shape;104;p12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 b="0" i="0" u="none" strike="noStrike" cap="non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 b="0" i="0" u="none" strike="noStrike" cap="none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1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18" name="Google Shape;118;p14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 b="0" i="0" u="none" strike="noStrike" cap="non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9" name="Google Shape;119;p1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 b="0" i="0" u="none" strike="noStrike" cap="non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body" idx="1"/>
          </p:nvPr>
        </p:nvSpPr>
        <p:spPr>
          <a:xfrm rot="5400000">
            <a:off x="3035281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2" name="Google Shape;62;p6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6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0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10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" name="Google Shape;7;p1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" name="Google Shape;8;p1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" name="Google Shape;9;p1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0" name="Google Shape;10;p1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1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13" name="Google Shape;13;p1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14" name="Google Shape;14;p1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15" name="Google Shape;15;p1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" name="Google Shape;20;p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" name="Google Shape;21;p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8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None/>
            </a:pPr>
            <a:r>
              <a:rPr lang="ru-RU" b="1"/>
              <a:t>Будимо одговорни и безбедни на интернету</a:t>
            </a:r>
            <a:endParaRPr b="1"/>
          </a:p>
        </p:txBody>
      </p:sp>
      <p:sp>
        <p:nvSpPr>
          <p:cNvPr id="144" name="Google Shape;144;p18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834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5280"/>
              <a:buNone/>
            </a:pPr>
            <a:r>
              <a:rPr lang="ru-RU" sz="6600"/>
              <a:t>Дигитални бонтон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2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ru-RU" sz="2000"/>
              <a:t>Данијел Камбери, Теодора Хаџић и Ана Стојковић</a:t>
            </a:r>
            <a:endParaRPr sz="2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7"/>
          <p:cNvSpPr txBox="1">
            <a:spLocks noGrp="1"/>
          </p:cNvSpPr>
          <p:nvPr>
            <p:ph type="body" idx="1"/>
          </p:nvPr>
        </p:nvSpPr>
        <p:spPr>
          <a:xfrm>
            <a:off x="700780" y="1304804"/>
            <a:ext cx="9381066" cy="3880773"/>
          </a:xfrm>
          <a:prstGeom prst="rect">
            <a:avLst/>
          </a:prstGeom>
          <a:solidFill>
            <a:schemeClr val="accent2"/>
          </a:solidFill>
          <a:ln w="19050" cap="rnd" cmpd="sng">
            <a:solidFill>
              <a:srgbClr val="3D741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3200"/>
              <a:buChar char="►"/>
            </a:pPr>
            <a:r>
              <a:rPr lang="ru-RU" sz="4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Дигитални бонтон нигде није записан али лепо понашање остаје упркос друштвеним мрежама које настају и нестају. Зато водите рачуна какав дигитални отисак остављате!</a:t>
            </a:r>
            <a:endParaRPr sz="4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8"/>
          <p:cNvSpPr txBox="1">
            <a:spLocks noGrp="1"/>
          </p:cNvSpPr>
          <p:nvPr>
            <p:ph type="body" idx="1"/>
          </p:nvPr>
        </p:nvSpPr>
        <p:spPr>
          <a:xfrm>
            <a:off x="665610" y="1386866"/>
            <a:ext cx="9263836" cy="3489933"/>
          </a:xfrm>
          <a:prstGeom prst="rect">
            <a:avLst/>
          </a:prstGeom>
          <a:solidFill>
            <a:schemeClr val="accent2"/>
          </a:solidFill>
          <a:ln w="19050" cap="rnd" cmpd="sng">
            <a:solidFill>
              <a:srgbClr val="3D741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sz="4000" b="1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3200"/>
              <a:buChar char="►"/>
            </a:pPr>
            <a:r>
              <a:rPr lang="ru-RU" sz="40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Штитите и себе и друге паметним, промишљеним  и културним коришћењем интернета и друштвених мрежа!</a:t>
            </a:r>
            <a:endParaRPr sz="40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 txBox="1">
            <a:spLocks noGrp="1"/>
          </p:cNvSpPr>
          <p:nvPr>
            <p:ph type="body" idx="1"/>
          </p:nvPr>
        </p:nvSpPr>
        <p:spPr>
          <a:xfrm>
            <a:off x="630441" y="1492373"/>
            <a:ext cx="9369344" cy="3880773"/>
          </a:xfrm>
          <a:prstGeom prst="rect">
            <a:avLst/>
          </a:prstGeom>
          <a:solidFill>
            <a:schemeClr val="accent2"/>
          </a:solidFill>
          <a:ln w="19050" cap="rnd" cmpd="sng">
            <a:solidFill>
              <a:srgbClr val="3D741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3200"/>
              <a:buChar char="►"/>
            </a:pPr>
            <a:r>
              <a:rPr lang="ru-RU" sz="4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Важна правила како треба да се обраћате другој особи на друштвеним мрежама које користите, да бисте сачували и себе и друге од неспоразума и непотребног повређивања.</a:t>
            </a:r>
            <a:endParaRPr sz="4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0"/>
          <p:cNvSpPr txBox="1">
            <a:spLocks noGrp="1"/>
          </p:cNvSpPr>
          <p:nvPr>
            <p:ph type="body" idx="1"/>
          </p:nvPr>
        </p:nvSpPr>
        <p:spPr>
          <a:xfrm>
            <a:off x="946965" y="882773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3200"/>
              <a:buChar char="►"/>
            </a:pPr>
            <a:r>
              <a:rPr lang="ru-RU" sz="4000"/>
              <a:t>1.  Никада не псуј и не вређај особе са којима комуницираш путем Chata, Facebook-a, Viber-a, Google учионице, и-мејла.</a:t>
            </a:r>
            <a:endParaRPr/>
          </a:p>
          <a:p>
            <a:pPr marL="342900" lvl="0" indent="-139700" algn="l" rtl="0">
              <a:spcBef>
                <a:spcPts val="1000"/>
              </a:spcBef>
              <a:spcAft>
                <a:spcPts val="0"/>
              </a:spcAft>
              <a:buSzPts val="3200"/>
              <a:buNone/>
            </a:pPr>
            <a:endParaRPr sz="4000"/>
          </a:p>
        </p:txBody>
      </p:sp>
      <p:pic>
        <p:nvPicPr>
          <p:cNvPr id="155" name="Google Shape;15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0708" y="3676128"/>
            <a:ext cx="3460873" cy="23207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1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ct val="80000"/>
              <a:buChar char="►"/>
            </a:pPr>
            <a:r>
              <a:rPr lang="ru-RU" sz="4000"/>
              <a:t>2. Никада се не представљај као неко други.</a:t>
            </a:r>
            <a:endParaRPr sz="400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ru-RU" sz="4000"/>
              <a:t>3. Није добро писати све великим словима, то се сматра викањем.</a:t>
            </a:r>
            <a:endParaRPr sz="400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ru-RU" sz="4000"/>
              <a:t>4. Пиши поруке у пријатељском тону. </a:t>
            </a:r>
            <a:endParaRPr/>
          </a:p>
          <a:p>
            <a:pPr marL="342900" lvl="0" indent="-154940" algn="l" rtl="0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endParaRPr sz="4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"/>
          <p:cNvSpPr txBox="1">
            <a:spLocks noGrp="1"/>
          </p:cNvSpPr>
          <p:nvPr>
            <p:ph type="body" idx="1"/>
          </p:nvPr>
        </p:nvSpPr>
        <p:spPr>
          <a:xfrm>
            <a:off x="782840" y="660036"/>
            <a:ext cx="9334175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ct val="80000"/>
              <a:buChar char="►"/>
            </a:pPr>
            <a:r>
              <a:rPr lang="ru-RU" sz="4000"/>
              <a:t>5.  Никада немој вређати због националне, верске или расне припадности.</a:t>
            </a:r>
            <a:endParaRPr sz="400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ru-RU" sz="4000"/>
              <a:t>6. Води рачуна: емотикони („смајлићи“ и сл.) могу да обогате, некад и олакшају комуникацију али и да буду извор неспоразума (исти емотикон две особе могу различито да доживе).</a:t>
            </a:r>
            <a:endParaRPr sz="4000"/>
          </a:p>
          <a:p>
            <a:pPr marL="342900" lvl="0" indent="-258318" algn="l" rtl="0"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endParaRPr/>
          </a:p>
        </p:txBody>
      </p:sp>
      <p:pic>
        <p:nvPicPr>
          <p:cNvPr id="166" name="Google Shape;166;p22"/>
          <p:cNvPicPr preferRelativeResize="0"/>
          <p:nvPr/>
        </p:nvPicPr>
        <p:blipFill rotWithShape="1">
          <a:blip r:embed="rId3">
            <a:alphaModFix/>
          </a:blip>
          <a:srcRect b="36362"/>
          <a:stretch/>
        </p:blipFill>
        <p:spPr>
          <a:xfrm>
            <a:off x="2743201" y="4437307"/>
            <a:ext cx="4261337" cy="2033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"/>
          <p:cNvSpPr txBox="1">
            <a:spLocks noGrp="1"/>
          </p:cNvSpPr>
          <p:nvPr>
            <p:ph type="body" idx="1"/>
          </p:nvPr>
        </p:nvSpPr>
        <p:spPr>
          <a:xfrm>
            <a:off x="782842" y="1211019"/>
            <a:ext cx="9228665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indent="-342925" algn="l" rtl="0">
              <a:spcBef>
                <a:spcPts val="0"/>
              </a:spcBef>
              <a:spcAft>
                <a:spcPts val="0"/>
              </a:spcAft>
              <a:buSzPct val="80000"/>
              <a:buChar char="►"/>
            </a:pPr>
            <a:r>
              <a:rPr lang="ru-RU" sz="3900"/>
              <a:t>7. </a:t>
            </a:r>
            <a:r>
              <a:rPr lang="ru-RU" sz="4000"/>
              <a:t>Немој слати ланчане поруке: заморне су и често имају намеру да застраше примаоце порука или обећавају нешто што је немогуће или неистинито. 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ru-RU" sz="4000"/>
              <a:t>8. Не шаљи велике количине података људима који их нису тражили.</a:t>
            </a:r>
            <a:endParaRPr sz="4000"/>
          </a:p>
          <a:p>
            <a:pPr marL="342900" lvl="0" indent="-258318" algn="l" rtl="0"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4"/>
          <p:cNvSpPr txBox="1">
            <a:spLocks noGrp="1"/>
          </p:cNvSpPr>
          <p:nvPr>
            <p:ph type="body" idx="1"/>
          </p:nvPr>
        </p:nvSpPr>
        <p:spPr>
          <a:xfrm>
            <a:off x="759395" y="683481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ct val="80000"/>
              <a:buChar char="►"/>
            </a:pPr>
            <a:r>
              <a:rPr lang="ru-RU" sz="4000"/>
              <a:t>9. Поштуј ауторска права. Ако се у свом ”учењу на даљину” користиш туђим текстовима и фотографијама, наведи њихов извор и обрати пажњу на упозорење које некада прати фотографију ”слика је можда заштићена ауторским правима. Сазнајте више.”</a:t>
            </a:r>
            <a:endParaRPr/>
          </a:p>
          <a:p>
            <a:pPr marL="342900" lvl="0" indent="-258318" algn="l" rtl="0"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endParaRPr/>
          </a:p>
        </p:txBody>
      </p:sp>
      <p:pic>
        <p:nvPicPr>
          <p:cNvPr id="177" name="Google Shape;177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58708" y="3788265"/>
            <a:ext cx="2858720" cy="2858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5"/>
          <p:cNvSpPr txBox="1">
            <a:spLocks noGrp="1"/>
          </p:cNvSpPr>
          <p:nvPr>
            <p:ph type="body" idx="1"/>
          </p:nvPr>
        </p:nvSpPr>
        <p:spPr>
          <a:xfrm>
            <a:off x="630442" y="1422035"/>
            <a:ext cx="1018995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3200"/>
              <a:buChar char="►"/>
            </a:pPr>
            <a:r>
              <a:rPr lang="ru-RU" sz="4000"/>
              <a:t>10. Никако не качи туђе фотографије или своје на којима је још неко поред тебе, а да претходно ниси тражио/-ла и добио/-ла дозволу од те особе да ту фотографију прикажеш негде на нет-у. </a:t>
            </a:r>
            <a:endParaRPr sz="4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6"/>
          <p:cNvSpPr txBox="1">
            <a:spLocks noGrp="1"/>
          </p:cNvSpPr>
          <p:nvPr>
            <p:ph type="body" idx="1"/>
          </p:nvPr>
        </p:nvSpPr>
        <p:spPr>
          <a:xfrm>
            <a:off x="700781" y="353032"/>
            <a:ext cx="8596668" cy="4656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3200"/>
              <a:buChar char="►"/>
            </a:pPr>
            <a:r>
              <a:rPr lang="ru-RU" sz="4000"/>
              <a:t>11. Комункација на Вибер/Вајбер групама колико је корисна толико може да буде и оптерећујућа. Није културно и није по бонтону писати, како мејлом тако и на друштвеним мрежама, касно увече, писати ноћу или рано ујутру. Запамти то.</a:t>
            </a:r>
            <a:endParaRPr sz="4000"/>
          </a:p>
        </p:txBody>
      </p:sp>
      <p:pic>
        <p:nvPicPr>
          <p:cNvPr id="188" name="Google Shape;188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28184" y="1829287"/>
            <a:ext cx="2907323" cy="2907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314</Words>
  <Application>Microsoft Office PowerPoint</Application>
  <PresentationFormat>Custom</PresentationFormat>
  <Paragraphs>19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Facet</vt:lpstr>
      <vt:lpstr>Будимо одговорни и безбедни на интернету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Будимо одговорни и безбедни на интернету</dc:title>
  <dc:creator>HP</dc:creator>
  <cp:lastModifiedBy>HP</cp:lastModifiedBy>
  <cp:revision>1</cp:revision>
  <dcterms:modified xsi:type="dcterms:W3CDTF">2024-02-29T19:35:04Z</dcterms:modified>
</cp:coreProperties>
</file>